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24" r:id="rId2"/>
    <p:sldId id="348" r:id="rId3"/>
    <p:sldId id="350" r:id="rId4"/>
    <p:sldId id="356" r:id="rId5"/>
    <p:sldId id="361" r:id="rId6"/>
    <p:sldId id="353" r:id="rId7"/>
    <p:sldId id="360" r:id="rId8"/>
    <p:sldId id="357" r:id="rId9"/>
    <p:sldId id="312" r:id="rId10"/>
    <p:sldId id="313" r:id="rId11"/>
    <p:sldId id="314" r:id="rId12"/>
    <p:sldId id="315" r:id="rId13"/>
    <p:sldId id="316" r:id="rId14"/>
    <p:sldId id="319" r:id="rId15"/>
    <p:sldId id="320" r:id="rId16"/>
    <p:sldId id="321" r:id="rId17"/>
    <p:sldId id="323" r:id="rId18"/>
    <p:sldId id="327" r:id="rId19"/>
    <p:sldId id="359" r:id="rId20"/>
    <p:sldId id="355" r:id="rId21"/>
  </p:sldIdLst>
  <p:sldSz cx="9144000" cy="6858000" type="screen4x3"/>
  <p:notesSz cx="9144000" cy="6858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3314" autoAdjust="0"/>
  </p:normalViewPr>
  <p:slideViewPr>
    <p:cSldViewPr snapToGrid="0" snapToObjects="1">
      <p:cViewPr varScale="1">
        <p:scale>
          <a:sx n="57" d="100"/>
          <a:sy n="57" d="100"/>
        </p:scale>
        <p:origin x="-18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arisp\Desktop\Documents\Pa&#353;vald&#299;bu%20probl&#275;mjaut&#257;jumi\Nefinansu%20invest%20+%20IK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arisp\Desktop\Documents\Pa&#353;vald&#299;bu%20probl&#275;mjaut&#257;jumi\Nefinansu%20invest%20+%20IK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v-LV" dirty="0"/>
              <a:t>Nefinanšu investīcijas statistiskajos reģionos </a:t>
            </a:r>
            <a:r>
              <a:rPr lang="lv-LV" sz="1400" b="0" dirty="0"/>
              <a:t>(2015. gada salīdzināmajās cenās; milj. </a:t>
            </a:r>
            <a:r>
              <a:rPr lang="lv-LV" sz="1400" b="0" dirty="0" err="1"/>
              <a:t>euro</a:t>
            </a:r>
            <a:r>
              <a:rPr lang="lv-LV" sz="1400" b="0" dirty="0"/>
              <a:t>)</a:t>
            </a:r>
          </a:p>
        </c:rich>
      </c:tx>
      <c:layout/>
      <c:overlay val="0"/>
    </c:title>
    <c:autoTitleDeleted val="0"/>
    <c:plotArea>
      <c:layout/>
      <c:barChart>
        <c:barDir val="col"/>
        <c:grouping val="clustered"/>
        <c:varyColors val="0"/>
        <c:ser>
          <c:idx val="0"/>
          <c:order val="0"/>
          <c:tx>
            <c:strRef>
              <c:f>IVG0040E!$B$5</c:f>
              <c:strCache>
                <c:ptCount val="1"/>
                <c:pt idx="0">
                  <c:v>Rīgas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IVG0040E!$C$5:$H$5</c:f>
              <c:numCache>
                <c:formatCode>General</c:formatCode>
                <c:ptCount val="6"/>
                <c:pt idx="0">
                  <c:v>1565.6</c:v>
                </c:pt>
                <c:pt idx="1">
                  <c:v>1752.1</c:v>
                </c:pt>
                <c:pt idx="2">
                  <c:v>2206.1999999999998</c:v>
                </c:pt>
                <c:pt idx="3">
                  <c:v>2138.4</c:v>
                </c:pt>
                <c:pt idx="4">
                  <c:v>2825.4</c:v>
                </c:pt>
                <c:pt idx="5">
                  <c:v>2602.6</c:v>
                </c:pt>
              </c:numCache>
            </c:numRef>
          </c:val>
        </c:ser>
        <c:ser>
          <c:idx val="1"/>
          <c:order val="1"/>
          <c:tx>
            <c:strRef>
              <c:f>IVG0040E!$B$6</c:f>
              <c:strCache>
                <c:ptCount val="1"/>
                <c:pt idx="0">
                  <c:v>Pierīgas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IVG0040E!$C$6:$H$6</c:f>
              <c:numCache>
                <c:formatCode>General</c:formatCode>
                <c:ptCount val="6"/>
                <c:pt idx="0">
                  <c:v>384.4</c:v>
                </c:pt>
                <c:pt idx="1">
                  <c:v>627.29999999999995</c:v>
                </c:pt>
                <c:pt idx="2">
                  <c:v>615.79999999999995</c:v>
                </c:pt>
                <c:pt idx="3">
                  <c:v>632.5</c:v>
                </c:pt>
                <c:pt idx="4">
                  <c:v>743.6</c:v>
                </c:pt>
                <c:pt idx="5">
                  <c:v>817.1</c:v>
                </c:pt>
              </c:numCache>
            </c:numRef>
          </c:val>
        </c:ser>
        <c:ser>
          <c:idx val="2"/>
          <c:order val="2"/>
          <c:tx>
            <c:strRef>
              <c:f>IVG0040E!$B$7</c:f>
              <c:strCache>
                <c:ptCount val="1"/>
                <c:pt idx="0">
                  <c:v>Vidzemes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IVG0040E!$C$7:$H$7</c:f>
              <c:numCache>
                <c:formatCode>General</c:formatCode>
                <c:ptCount val="6"/>
                <c:pt idx="0">
                  <c:v>311.89999999999998</c:v>
                </c:pt>
                <c:pt idx="1">
                  <c:v>408.1</c:v>
                </c:pt>
                <c:pt idx="2">
                  <c:v>414.2</c:v>
                </c:pt>
                <c:pt idx="3">
                  <c:v>338.9</c:v>
                </c:pt>
                <c:pt idx="4">
                  <c:v>238.1</c:v>
                </c:pt>
                <c:pt idx="5">
                  <c:v>234</c:v>
                </c:pt>
              </c:numCache>
            </c:numRef>
          </c:val>
        </c:ser>
        <c:ser>
          <c:idx val="3"/>
          <c:order val="3"/>
          <c:tx>
            <c:strRef>
              <c:f>IVG0040E!$B$8</c:f>
              <c:strCache>
                <c:ptCount val="1"/>
                <c:pt idx="0">
                  <c:v>Kurzemes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IVG0040E!$C$8:$H$8</c:f>
              <c:numCache>
                <c:formatCode>General</c:formatCode>
                <c:ptCount val="6"/>
                <c:pt idx="0">
                  <c:v>526.79999999999995</c:v>
                </c:pt>
                <c:pt idx="1">
                  <c:v>669.3</c:v>
                </c:pt>
                <c:pt idx="2">
                  <c:v>754.8</c:v>
                </c:pt>
                <c:pt idx="3">
                  <c:v>542.5</c:v>
                </c:pt>
                <c:pt idx="4">
                  <c:v>396.1</c:v>
                </c:pt>
                <c:pt idx="5">
                  <c:v>379.3</c:v>
                </c:pt>
              </c:numCache>
            </c:numRef>
          </c:val>
        </c:ser>
        <c:ser>
          <c:idx val="4"/>
          <c:order val="4"/>
          <c:tx>
            <c:strRef>
              <c:f>IVG0040E!$B$9</c:f>
              <c:strCache>
                <c:ptCount val="1"/>
                <c:pt idx="0">
                  <c:v>Zemgales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IVG0040E!$C$9:$H$9</c:f>
              <c:numCache>
                <c:formatCode>General</c:formatCode>
                <c:ptCount val="6"/>
                <c:pt idx="0">
                  <c:v>308.8</c:v>
                </c:pt>
                <c:pt idx="1">
                  <c:v>424.5</c:v>
                </c:pt>
                <c:pt idx="2">
                  <c:v>480.1</c:v>
                </c:pt>
                <c:pt idx="3">
                  <c:v>492.6</c:v>
                </c:pt>
                <c:pt idx="4">
                  <c:v>331.1</c:v>
                </c:pt>
                <c:pt idx="5">
                  <c:v>259.89999999999998</c:v>
                </c:pt>
              </c:numCache>
            </c:numRef>
          </c:val>
        </c:ser>
        <c:ser>
          <c:idx val="5"/>
          <c:order val="5"/>
          <c:tx>
            <c:strRef>
              <c:f>IVG0040E!$B$10</c:f>
              <c:strCache>
                <c:ptCount val="1"/>
                <c:pt idx="0">
                  <c:v>Latgales reģions</c:v>
                </c:pt>
              </c:strCache>
            </c:strRef>
          </c:tx>
          <c:invertIfNegative val="0"/>
          <c:cat>
            <c:strRef>
              <c:f>IVG0040E!$C$4:$H$4</c:f>
              <c:strCache>
                <c:ptCount val="6"/>
                <c:pt idx="0">
                  <c:v>2010</c:v>
                </c:pt>
                <c:pt idx="1">
                  <c:v>2011</c:v>
                </c:pt>
                <c:pt idx="2">
                  <c:v>2012</c:v>
                </c:pt>
                <c:pt idx="3">
                  <c:v>2013</c:v>
                </c:pt>
                <c:pt idx="4">
                  <c:v>2014</c:v>
                </c:pt>
                <c:pt idx="5">
                  <c:v>2015</c:v>
                </c:pt>
              </c:strCache>
            </c:strRef>
          </c:cat>
          <c:val>
            <c:numRef>
              <c:f>IVG0040E!$C$10:$H$10</c:f>
              <c:numCache>
                <c:formatCode>General</c:formatCode>
                <c:ptCount val="6"/>
                <c:pt idx="0">
                  <c:v>280.7</c:v>
                </c:pt>
                <c:pt idx="1">
                  <c:v>337.9</c:v>
                </c:pt>
                <c:pt idx="2">
                  <c:v>330</c:v>
                </c:pt>
                <c:pt idx="3">
                  <c:v>431.5</c:v>
                </c:pt>
                <c:pt idx="4">
                  <c:v>280.3</c:v>
                </c:pt>
                <c:pt idx="5">
                  <c:v>209.1</c:v>
                </c:pt>
              </c:numCache>
            </c:numRef>
          </c:val>
        </c:ser>
        <c:dLbls>
          <c:showLegendKey val="0"/>
          <c:showVal val="0"/>
          <c:showCatName val="0"/>
          <c:showSerName val="0"/>
          <c:showPercent val="0"/>
          <c:showBubbleSize val="0"/>
        </c:dLbls>
        <c:gapWidth val="150"/>
        <c:axId val="35437952"/>
        <c:axId val="35443840"/>
      </c:barChart>
      <c:catAx>
        <c:axId val="35437952"/>
        <c:scaling>
          <c:orientation val="minMax"/>
        </c:scaling>
        <c:delete val="0"/>
        <c:axPos val="b"/>
        <c:numFmt formatCode="General" sourceLinked="0"/>
        <c:majorTickMark val="none"/>
        <c:minorTickMark val="none"/>
        <c:tickLblPos val="nextTo"/>
        <c:crossAx val="35443840"/>
        <c:crosses val="autoZero"/>
        <c:auto val="1"/>
        <c:lblAlgn val="ctr"/>
        <c:lblOffset val="100"/>
        <c:noMultiLvlLbl val="0"/>
      </c:catAx>
      <c:valAx>
        <c:axId val="35443840"/>
        <c:scaling>
          <c:orientation val="minMax"/>
        </c:scaling>
        <c:delete val="0"/>
        <c:axPos val="l"/>
        <c:numFmt formatCode="General" sourceLinked="1"/>
        <c:majorTickMark val="none"/>
        <c:minorTickMark val="none"/>
        <c:tickLblPos val="nextTo"/>
        <c:crossAx val="35437952"/>
        <c:crosses val="autoZero"/>
        <c:crossBetween val="between"/>
      </c:valAx>
    </c:plotArea>
    <c:legend>
      <c:legendPos val="r"/>
      <c:layout/>
      <c:overlay val="0"/>
      <c:txPr>
        <a:bodyPr/>
        <a:lstStyle/>
        <a:p>
          <a:pPr>
            <a:defRPr sz="800"/>
          </a:pPr>
          <a:endParaRPr lang="lv-LV"/>
        </a:p>
      </c:txPr>
    </c:legend>
    <c:plotVisOnly val="1"/>
    <c:dispBlanksAs val="gap"/>
    <c:showDLblsOverMax val="0"/>
  </c:chart>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v-LV" dirty="0"/>
              <a:t>Iekšzemes kopprodukts statistiskajos reģionos un republikas pilsētās </a:t>
            </a:r>
            <a:endParaRPr lang="lv-LV" dirty="0" smtClean="0"/>
          </a:p>
          <a:p>
            <a:pPr>
              <a:defRPr/>
            </a:pPr>
            <a:r>
              <a:rPr lang="lv-LV" sz="1200" b="0" dirty="0" smtClean="0"/>
              <a:t>(</a:t>
            </a:r>
            <a:r>
              <a:rPr lang="lv-LV" sz="1200" b="0" dirty="0"/>
              <a:t>faktiskajās cenās) uz vienu iedz. EUR</a:t>
            </a:r>
          </a:p>
        </c:rich>
      </c:tx>
      <c:layout/>
      <c:overlay val="0"/>
    </c:title>
    <c:autoTitleDeleted val="0"/>
    <c:plotArea>
      <c:layout/>
      <c:barChart>
        <c:barDir val="col"/>
        <c:grouping val="clustered"/>
        <c:varyColors val="0"/>
        <c:ser>
          <c:idx val="0"/>
          <c:order val="0"/>
          <c:tx>
            <c:strRef>
              <c:f>Sheet2!$B$4</c:f>
              <c:strCache>
                <c:ptCount val="1"/>
                <c:pt idx="0">
                  <c:v>Rīgas reģions</c:v>
                </c:pt>
              </c:strCache>
            </c:strRef>
          </c:tx>
          <c:invertIfNegative val="0"/>
          <c:cat>
            <c:strRef>
              <c:f>Sheet2!$C$3:$G$3</c:f>
              <c:strCache>
                <c:ptCount val="5"/>
                <c:pt idx="0">
                  <c:v>2010</c:v>
                </c:pt>
                <c:pt idx="1">
                  <c:v>2011</c:v>
                </c:pt>
                <c:pt idx="2">
                  <c:v>2012</c:v>
                </c:pt>
                <c:pt idx="3">
                  <c:v>2013</c:v>
                </c:pt>
                <c:pt idx="4">
                  <c:v>2014</c:v>
                </c:pt>
              </c:strCache>
            </c:strRef>
          </c:cat>
          <c:val>
            <c:numRef>
              <c:f>Sheet2!$C$4:$G$4</c:f>
              <c:numCache>
                <c:formatCode>General</c:formatCode>
                <c:ptCount val="5"/>
                <c:pt idx="0">
                  <c:v>14198</c:v>
                </c:pt>
                <c:pt idx="1">
                  <c:v>15770</c:v>
                </c:pt>
                <c:pt idx="2">
                  <c:v>17659</c:v>
                </c:pt>
                <c:pt idx="3">
                  <c:v>18697</c:v>
                </c:pt>
                <c:pt idx="4">
                  <c:v>19912</c:v>
                </c:pt>
              </c:numCache>
            </c:numRef>
          </c:val>
        </c:ser>
        <c:ser>
          <c:idx val="1"/>
          <c:order val="1"/>
          <c:tx>
            <c:strRef>
              <c:f>Sheet2!$B$5</c:f>
              <c:strCache>
                <c:ptCount val="1"/>
                <c:pt idx="0">
                  <c:v>Pierīgas reģions</c:v>
                </c:pt>
              </c:strCache>
            </c:strRef>
          </c:tx>
          <c:invertIfNegative val="0"/>
          <c:cat>
            <c:strRef>
              <c:f>Sheet2!$C$3:$G$3</c:f>
              <c:strCache>
                <c:ptCount val="5"/>
                <c:pt idx="0">
                  <c:v>2010</c:v>
                </c:pt>
                <c:pt idx="1">
                  <c:v>2011</c:v>
                </c:pt>
                <c:pt idx="2">
                  <c:v>2012</c:v>
                </c:pt>
                <c:pt idx="3">
                  <c:v>2013</c:v>
                </c:pt>
                <c:pt idx="4">
                  <c:v>2014</c:v>
                </c:pt>
              </c:strCache>
            </c:strRef>
          </c:cat>
          <c:val>
            <c:numRef>
              <c:f>Sheet2!$C$5:$G$5</c:f>
              <c:numCache>
                <c:formatCode>General</c:formatCode>
                <c:ptCount val="5"/>
                <c:pt idx="0">
                  <c:v>6718</c:v>
                </c:pt>
                <c:pt idx="1">
                  <c:v>8096</c:v>
                </c:pt>
                <c:pt idx="2">
                  <c:v>8659</c:v>
                </c:pt>
                <c:pt idx="3">
                  <c:v>9331</c:v>
                </c:pt>
                <c:pt idx="4">
                  <c:v>9564</c:v>
                </c:pt>
              </c:numCache>
            </c:numRef>
          </c:val>
        </c:ser>
        <c:ser>
          <c:idx val="2"/>
          <c:order val="2"/>
          <c:tx>
            <c:strRef>
              <c:f>Sheet2!$B$6</c:f>
              <c:strCache>
                <c:ptCount val="1"/>
                <c:pt idx="0">
                  <c:v>Vidzemes reģions</c:v>
                </c:pt>
              </c:strCache>
            </c:strRef>
          </c:tx>
          <c:invertIfNegative val="0"/>
          <c:cat>
            <c:strRef>
              <c:f>Sheet2!$C$3:$G$3</c:f>
              <c:strCache>
                <c:ptCount val="5"/>
                <c:pt idx="0">
                  <c:v>2010</c:v>
                </c:pt>
                <c:pt idx="1">
                  <c:v>2011</c:v>
                </c:pt>
                <c:pt idx="2">
                  <c:v>2012</c:v>
                </c:pt>
                <c:pt idx="3">
                  <c:v>2013</c:v>
                </c:pt>
                <c:pt idx="4">
                  <c:v>2014</c:v>
                </c:pt>
              </c:strCache>
            </c:strRef>
          </c:cat>
          <c:val>
            <c:numRef>
              <c:f>Sheet2!$C$6:$G$6</c:f>
              <c:numCache>
                <c:formatCode>General</c:formatCode>
                <c:ptCount val="5"/>
                <c:pt idx="0">
                  <c:v>5559</c:v>
                </c:pt>
                <c:pt idx="1">
                  <c:v>6254</c:v>
                </c:pt>
                <c:pt idx="2">
                  <c:v>6485</c:v>
                </c:pt>
                <c:pt idx="3">
                  <c:v>6954</c:v>
                </c:pt>
                <c:pt idx="4">
                  <c:v>7517</c:v>
                </c:pt>
              </c:numCache>
            </c:numRef>
          </c:val>
        </c:ser>
        <c:ser>
          <c:idx val="3"/>
          <c:order val="3"/>
          <c:tx>
            <c:strRef>
              <c:f>Sheet2!$B$7</c:f>
              <c:strCache>
                <c:ptCount val="1"/>
                <c:pt idx="0">
                  <c:v>Kurzemes reģions</c:v>
                </c:pt>
              </c:strCache>
            </c:strRef>
          </c:tx>
          <c:invertIfNegative val="0"/>
          <c:cat>
            <c:strRef>
              <c:f>Sheet2!$C$3:$G$3</c:f>
              <c:strCache>
                <c:ptCount val="5"/>
                <c:pt idx="0">
                  <c:v>2010</c:v>
                </c:pt>
                <c:pt idx="1">
                  <c:v>2011</c:v>
                </c:pt>
                <c:pt idx="2">
                  <c:v>2012</c:v>
                </c:pt>
                <c:pt idx="3">
                  <c:v>2013</c:v>
                </c:pt>
                <c:pt idx="4">
                  <c:v>2014</c:v>
                </c:pt>
              </c:strCache>
            </c:strRef>
          </c:cat>
          <c:val>
            <c:numRef>
              <c:f>Sheet2!$C$7:$G$7</c:f>
              <c:numCache>
                <c:formatCode>General</c:formatCode>
                <c:ptCount val="5"/>
                <c:pt idx="0">
                  <c:v>6697</c:v>
                </c:pt>
                <c:pt idx="1">
                  <c:v>8525</c:v>
                </c:pt>
                <c:pt idx="2">
                  <c:v>8544</c:v>
                </c:pt>
                <c:pt idx="3">
                  <c:v>8638</c:v>
                </c:pt>
                <c:pt idx="4">
                  <c:v>9047</c:v>
                </c:pt>
              </c:numCache>
            </c:numRef>
          </c:val>
        </c:ser>
        <c:ser>
          <c:idx val="4"/>
          <c:order val="4"/>
          <c:tx>
            <c:strRef>
              <c:f>Sheet2!$B$8</c:f>
              <c:strCache>
                <c:ptCount val="1"/>
                <c:pt idx="0">
                  <c:v>Zemgales reģions</c:v>
                </c:pt>
              </c:strCache>
            </c:strRef>
          </c:tx>
          <c:invertIfNegative val="0"/>
          <c:cat>
            <c:strRef>
              <c:f>Sheet2!$C$3:$G$3</c:f>
              <c:strCache>
                <c:ptCount val="5"/>
                <c:pt idx="0">
                  <c:v>2010</c:v>
                </c:pt>
                <c:pt idx="1">
                  <c:v>2011</c:v>
                </c:pt>
                <c:pt idx="2">
                  <c:v>2012</c:v>
                </c:pt>
                <c:pt idx="3">
                  <c:v>2013</c:v>
                </c:pt>
                <c:pt idx="4">
                  <c:v>2014</c:v>
                </c:pt>
              </c:strCache>
            </c:strRef>
          </c:cat>
          <c:val>
            <c:numRef>
              <c:f>Sheet2!$C$8:$G$8</c:f>
              <c:numCache>
                <c:formatCode>General</c:formatCode>
                <c:ptCount val="5"/>
                <c:pt idx="0">
                  <c:v>5741</c:v>
                </c:pt>
                <c:pt idx="1">
                  <c:v>6551</c:v>
                </c:pt>
                <c:pt idx="2">
                  <c:v>7278</c:v>
                </c:pt>
                <c:pt idx="3">
                  <c:v>7239</c:v>
                </c:pt>
                <c:pt idx="4">
                  <c:v>7201</c:v>
                </c:pt>
              </c:numCache>
            </c:numRef>
          </c:val>
        </c:ser>
        <c:ser>
          <c:idx val="5"/>
          <c:order val="5"/>
          <c:tx>
            <c:strRef>
              <c:f>Sheet2!$B$9</c:f>
              <c:strCache>
                <c:ptCount val="1"/>
                <c:pt idx="0">
                  <c:v>Latgales reģions</c:v>
                </c:pt>
              </c:strCache>
            </c:strRef>
          </c:tx>
          <c:invertIfNegative val="0"/>
          <c:cat>
            <c:strRef>
              <c:f>Sheet2!$C$3:$G$3</c:f>
              <c:strCache>
                <c:ptCount val="5"/>
                <c:pt idx="0">
                  <c:v>2010</c:v>
                </c:pt>
                <c:pt idx="1">
                  <c:v>2011</c:v>
                </c:pt>
                <c:pt idx="2">
                  <c:v>2012</c:v>
                </c:pt>
                <c:pt idx="3">
                  <c:v>2013</c:v>
                </c:pt>
                <c:pt idx="4">
                  <c:v>2014</c:v>
                </c:pt>
              </c:strCache>
            </c:strRef>
          </c:cat>
          <c:val>
            <c:numRef>
              <c:f>Sheet2!$C$9:$G$9</c:f>
              <c:numCache>
                <c:formatCode>General</c:formatCode>
                <c:ptCount val="5"/>
                <c:pt idx="0">
                  <c:v>4593</c:v>
                </c:pt>
                <c:pt idx="1">
                  <c:v>5597</c:v>
                </c:pt>
                <c:pt idx="2">
                  <c:v>6124</c:v>
                </c:pt>
                <c:pt idx="3">
                  <c:v>6274</c:v>
                </c:pt>
                <c:pt idx="4">
                  <c:v>5981</c:v>
                </c:pt>
              </c:numCache>
            </c:numRef>
          </c:val>
        </c:ser>
        <c:dLbls>
          <c:showLegendKey val="0"/>
          <c:showVal val="0"/>
          <c:showCatName val="0"/>
          <c:showSerName val="0"/>
          <c:showPercent val="0"/>
          <c:showBubbleSize val="0"/>
        </c:dLbls>
        <c:gapWidth val="150"/>
        <c:axId val="35492992"/>
        <c:axId val="35494528"/>
      </c:barChart>
      <c:catAx>
        <c:axId val="35492992"/>
        <c:scaling>
          <c:orientation val="minMax"/>
        </c:scaling>
        <c:delete val="0"/>
        <c:axPos val="b"/>
        <c:numFmt formatCode="General" sourceLinked="0"/>
        <c:majorTickMark val="none"/>
        <c:minorTickMark val="none"/>
        <c:tickLblPos val="nextTo"/>
        <c:crossAx val="35494528"/>
        <c:crosses val="autoZero"/>
        <c:auto val="1"/>
        <c:lblAlgn val="ctr"/>
        <c:lblOffset val="100"/>
        <c:noMultiLvlLbl val="0"/>
      </c:catAx>
      <c:valAx>
        <c:axId val="35494528"/>
        <c:scaling>
          <c:orientation val="minMax"/>
        </c:scaling>
        <c:delete val="0"/>
        <c:axPos val="l"/>
        <c:majorGridlines/>
        <c:numFmt formatCode="General" sourceLinked="1"/>
        <c:majorTickMark val="none"/>
        <c:minorTickMark val="none"/>
        <c:tickLblPos val="nextTo"/>
        <c:crossAx val="35492992"/>
        <c:crosses val="autoZero"/>
        <c:crossBetween val="between"/>
      </c:valAx>
    </c:plotArea>
    <c:legend>
      <c:legendPos val="r"/>
      <c:layout/>
      <c:overlay val="0"/>
      <c:txPr>
        <a:bodyPr/>
        <a:lstStyle/>
        <a:p>
          <a:pPr>
            <a:defRPr sz="800"/>
          </a:pPr>
          <a:endParaRPr lang="lv-LV"/>
        </a:p>
      </c:txPr>
    </c:legend>
    <c:plotVisOnly val="1"/>
    <c:dispBlanksAs val="gap"/>
    <c:showDLblsOverMax val="0"/>
  </c:chart>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lv-LV"/>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5F73659-621C-4C6B-A01B-B3C6177FB8EF}" type="datetimeFigureOut">
              <a:rPr lang="en-US" smtClean="0"/>
              <a:t>12/13/2017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CBE59FB-E231-47FC-BFA6-B05ACDCCBD19}" type="slidenum">
              <a:rPr lang="en-US" smtClean="0"/>
              <a:t>‹#›</a:t>
            </a:fld>
            <a:endParaRPr lang="en-US"/>
          </a:p>
        </p:txBody>
      </p:sp>
    </p:spTree>
    <p:extLst>
      <p:ext uri="{BB962C8B-B14F-4D97-AF65-F5344CB8AC3E}">
        <p14:creationId xmlns:p14="http://schemas.microsoft.com/office/powerpoint/2010/main" val="358870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65162DFB-2DF2-49DF-AB30-1B82DA14A74A}" type="datetimeFigureOut">
              <a:rPr lang="lv-LV"/>
              <a:pPr>
                <a:defRPr/>
              </a:pPr>
              <a:t>2017.12.13.</a:t>
            </a:fld>
            <a:endParaRPr lang="lv-LV"/>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041611AF-D64A-4226-A96F-FB0A1712ABB7}" type="slidenum">
              <a:rPr lang="lv-LV" altLang="en-US"/>
              <a:pPr>
                <a:defRPr/>
              </a:pPr>
              <a:t>‹#›</a:t>
            </a:fld>
            <a:endParaRPr lang="lv-LV" altLang="en-US"/>
          </a:p>
        </p:txBody>
      </p:sp>
    </p:spTree>
    <p:extLst>
      <p:ext uri="{BB962C8B-B14F-4D97-AF65-F5344CB8AC3E}">
        <p14:creationId xmlns:p14="http://schemas.microsoft.com/office/powerpoint/2010/main" val="184784602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5</a:t>
            </a:fld>
            <a:endParaRPr lang="lv-LV" altLang="en-US"/>
          </a:p>
        </p:txBody>
      </p:sp>
    </p:spTree>
    <p:extLst>
      <p:ext uri="{BB962C8B-B14F-4D97-AF65-F5344CB8AC3E}">
        <p14:creationId xmlns:p14="http://schemas.microsoft.com/office/powerpoint/2010/main" val="1778895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smtClean="0">
                <a:solidFill>
                  <a:schemeClr val="tx1"/>
                </a:solidFill>
                <a:effectLst/>
                <a:latin typeface="+mn-lt"/>
                <a:ea typeface="+mn-ea"/>
                <a:cs typeface="+mn-cs"/>
              </a:rPr>
              <a:t>Darbības programmas "Izaugsme un nodarbinātība" 9.1.1. specifiskā atbalsta mērķa "Palielināt nelabvēlīgākā situācijā esošu bezdarbnieku iekļaušanos darba tirgū" 9.1.1.3. pasākums "Atbalsts sociālajai uzņēmējdarbībai"</a:t>
            </a:r>
          </a:p>
          <a:p>
            <a:endParaRPr lang="en-GB"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6</a:t>
            </a:fld>
            <a:endParaRPr lang="lv-LV" altLang="en-US"/>
          </a:p>
        </p:txBody>
      </p:sp>
    </p:spTree>
    <p:extLst>
      <p:ext uri="{BB962C8B-B14F-4D97-AF65-F5344CB8AC3E}">
        <p14:creationId xmlns:p14="http://schemas.microsoft.com/office/powerpoint/2010/main" val="164232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2018. gadā plānoti šādi pasākumi: Latvijas novadu un kultūras dienas Vitebskā (5.-7. septembrī); amatnieku festivāls, kas tiks organizēts sadarbībā ar Krāslavas biedrību „Latgales kulinārā mantojuma centrs” un Latgales tūrisma asociāciju „Ezerzeme”; Latgales plānošanas reģiona un attīstības aģentūras dalība Vitebskas inovāciju forumā; Rēzeknes speciālās ekonomiskās zonas un </a:t>
            </a:r>
            <a:r>
              <a:rPr lang="lv-LV" sz="1200" kern="1200" dirty="0" err="1" smtClean="0">
                <a:solidFill>
                  <a:schemeClr val="tx1"/>
                </a:solidFill>
                <a:effectLst/>
                <a:latin typeface="+mn-lt"/>
                <a:ea typeface="+mn-ea"/>
                <a:cs typeface="+mn-cs"/>
              </a:rPr>
              <a:t>jaunizveidotās</a:t>
            </a:r>
            <a:r>
              <a:rPr lang="lv-LV" sz="1200" kern="1200" dirty="0" smtClean="0">
                <a:solidFill>
                  <a:schemeClr val="tx1"/>
                </a:solidFill>
                <a:effectLst/>
                <a:latin typeface="+mn-lt"/>
                <a:ea typeface="+mn-ea"/>
                <a:cs typeface="+mn-cs"/>
              </a:rPr>
              <a:t> Latgales speciālās ekonomiskās zonas sadarbība ar Vitebskas brīvo ekonomisko zonu, tai skaitā vizīšu apmaiņa; pašvaldību sadarbība. </a:t>
            </a:r>
          </a:p>
          <a:p>
            <a:r>
              <a:rPr lang="lv-LV" sz="1200" kern="1200" dirty="0" smtClean="0">
                <a:solidFill>
                  <a:schemeClr val="tx1"/>
                </a:solidFill>
                <a:effectLst/>
                <a:latin typeface="+mn-lt"/>
                <a:ea typeface="+mn-ea"/>
                <a:cs typeface="+mn-cs"/>
              </a:rPr>
              <a:t> </a:t>
            </a:r>
          </a:p>
          <a:p>
            <a:r>
              <a:rPr lang="lv-LV" sz="1200" kern="1200" dirty="0" smtClean="0">
                <a:solidFill>
                  <a:schemeClr val="tx1"/>
                </a:solidFill>
                <a:effectLst/>
                <a:latin typeface="+mn-lt"/>
                <a:ea typeface="+mn-ea"/>
                <a:cs typeface="+mn-cs"/>
              </a:rPr>
              <a:t>Konsulāts turpinās atbalstīt arī Latvijas un Baltkrievijas pārrobežu projektu īstenošanu Eiropas Kaimiņu politikas Latvijas-Lietuvas-Baltkrievijas pārrobežu sadarbības programmas ietvaros, kas veicina Latgales pierobežas reģionu sociālekonomisko attīstību un uzlabo iedzīvotāju dzīves kvalitāti. </a:t>
            </a:r>
          </a:p>
          <a:p>
            <a:r>
              <a:rPr lang="lv-LV" sz="1200" kern="1200" dirty="0" smtClean="0">
                <a:solidFill>
                  <a:schemeClr val="tx1"/>
                </a:solidFill>
                <a:effectLst/>
                <a:latin typeface="+mn-lt"/>
                <a:ea typeface="+mn-ea"/>
                <a:cs typeface="+mn-cs"/>
              </a:rPr>
              <a:t> </a:t>
            </a:r>
          </a:p>
          <a:p>
            <a:r>
              <a:rPr lang="lv-LV" sz="1200" kern="1200" dirty="0" smtClean="0">
                <a:solidFill>
                  <a:schemeClr val="tx1"/>
                </a:solidFill>
                <a:effectLst/>
                <a:latin typeface="+mn-lt"/>
                <a:ea typeface="+mn-ea"/>
                <a:cs typeface="+mn-cs"/>
              </a:rPr>
              <a:t>Tāpat Latvijas Konsulāts Vitebskā turpinās veicināt abu valstu pierobežas iedzīvotāju savstarpējos kontaktus, izsniedzot Baltkrievijas iedzīvotājiem Pierobežas satiksmes atļaujas. Piemēram, 2015. gadā konsulātā Vitebskā tika izsniegtas 978 pierobežas satiksmes atļaujas, 2016. gadā - 962 pierobežas satiksmes atļaujas, bet 2017. gada 8 mēnešos 471 pierobežas satiksmes atļauja. 2017. gada 8 mēnešos Latvijas konsulātā Vitebskā ir izsniegtas 16643 vīzas.</a:t>
            </a:r>
            <a:r>
              <a:rPr lang="lv-LV" dirty="0" smtClean="0">
                <a:effectLst/>
              </a:rPr>
              <a:t> </a:t>
            </a:r>
            <a:r>
              <a:rPr lang="ru-RU" sz="1200" kern="1200" dirty="0" smtClean="0">
                <a:solidFill>
                  <a:schemeClr val="tx1"/>
                </a:solidFill>
                <a:effectLst/>
                <a:latin typeface="+mn-lt"/>
                <a:ea typeface="+mn-ea"/>
                <a:cs typeface="+mn-cs"/>
              </a:rPr>
              <a:t>2014-2020</a:t>
            </a:r>
            <a:r>
              <a:rPr lang="lv-LV" sz="1200" kern="1200" dirty="0" smtClean="0">
                <a:solidFill>
                  <a:schemeClr val="tx1"/>
                </a:solidFill>
                <a:effectLst/>
                <a:latin typeface="+mn-lt"/>
                <a:ea typeface="+mn-ea"/>
                <a:cs typeface="+mn-cs"/>
              </a:rPr>
              <a:t>.g. Pārrobežu sadarbības programmas projektu īstenošana tiks uzsākta pēc Eiropas Komisijas un Baltkrievijas Finanšu līguma ratifikācijas Baltkrievijas parlamentā, kam jānotiek ne vēlāk kā 31.12.2017.</a:t>
            </a:r>
          </a:p>
          <a:p>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10</a:t>
            </a:fld>
            <a:endParaRPr lang="lv-LV" altLang="en-US"/>
          </a:p>
        </p:txBody>
      </p:sp>
    </p:spTree>
    <p:extLst>
      <p:ext uri="{BB962C8B-B14F-4D97-AF65-F5344CB8AC3E}">
        <p14:creationId xmlns:p14="http://schemas.microsoft.com/office/powerpoint/2010/main" val="530909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Kapitālsabiedrības pārskata gadā aprēķināto uzņēmumu ienākuma nodokli par pārskata gadā aprēķinātajām dividendēm ir tiesīgas samazināt par uzņēmumu ienākuma nodokļa atlaides summu, kas aprēķināta saskaņā ar likumu "Par nodokļu piemērošanu brīvostās un speciālajās ekonomiskajās zonās", ja vienlaikus ievēroti šādi nosacījumi:</a:t>
            </a:r>
          </a:p>
          <a:p>
            <a:r>
              <a:rPr lang="lv-LV" sz="1200" kern="1200" dirty="0" smtClean="0">
                <a:solidFill>
                  <a:schemeClr val="tx1"/>
                </a:solidFill>
                <a:effectLst/>
                <a:latin typeface="+mn-lt"/>
                <a:ea typeface="+mn-ea"/>
                <a:cs typeface="+mn-cs"/>
              </a:rPr>
              <a:t>a) ieguldījumi veikti līdz 2035. gada 31. decembrim, </a:t>
            </a:r>
          </a:p>
          <a:p>
            <a:r>
              <a:rPr lang="lv-LV" sz="1200" kern="1200" dirty="0" smtClean="0">
                <a:solidFill>
                  <a:schemeClr val="tx1"/>
                </a:solidFill>
                <a:effectLst/>
                <a:latin typeface="+mn-lt"/>
                <a:ea typeface="+mn-ea"/>
                <a:cs typeface="+mn-cs"/>
              </a:rPr>
              <a:t>b) atļauja piemērot tiešo nodokļu atvieglojumus par šā punkta "a" apakšpunktā minētajiem ieguldījumiem ir piešķirta un līgums par ieguldījumu veikšanu ir noslēgts minētajā likumā noteiktās atbalsta shēmas spēkā esības laikā. </a:t>
            </a:r>
          </a:p>
          <a:p>
            <a:r>
              <a:rPr lang="lv-LV" sz="1200" kern="1200" dirty="0" smtClean="0">
                <a:solidFill>
                  <a:schemeClr val="tx1"/>
                </a:solidFill>
                <a:effectLst/>
                <a:latin typeface="+mn-lt"/>
                <a:ea typeface="+mn-ea"/>
                <a:cs typeface="+mn-cs"/>
              </a:rPr>
              <a:t>Atlaide nevar pārsniegt 80 procentus no pārskata gadā aprēķinātā uzņēmumu ienākuma nodokļa apmēra par aprēķinātajām dividendēm, nepārsniedzot likumā "Par nodokļu piemērošanu brīvostās un speciālajās ekonomiskajās zonās" un līgumā par ieguldījumu veikšanu noteikto pieļaujamo valsts atbalsta intensitāti uzkrāto tiešo nodokļu atlaižu attiecībai pret uzkrāto ieguldījumu summu. </a:t>
            </a:r>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12</a:t>
            </a:fld>
            <a:endParaRPr lang="lv-LV" altLang="en-US"/>
          </a:p>
        </p:txBody>
      </p:sp>
    </p:spTree>
    <p:extLst>
      <p:ext uri="{BB962C8B-B14F-4D97-AF65-F5344CB8AC3E}">
        <p14:creationId xmlns:p14="http://schemas.microsoft.com/office/powerpoint/2010/main" val="1892592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Ņemot vērā to, ka pašreizējais Dagdas postenis neatbilst 2005. gada Latvijas standartam “Ugunsdzēsības depo ierīkošana-Vispārīgās prasības” (LVS 361:2005), kas būtiski ietekmē dienesta uzdevumu veikšanas kvalitāti, ar jauna depo būvniecību tiktu nodrošināta Valsts ugunsdzēsības un glābšanas dienesta funkciju izpildes nepārtrauktība, kā arī iespējas atbilstošos apstākļos uzglabāt esošo un no jauna iegādāto tehniku un dienesta uzdevumu veikšanai nepieciešamo aprīkojumu.</a:t>
            </a:r>
          </a:p>
          <a:p>
            <a:endParaRPr lang="lv-LV"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Ņemot vērā to, ka pašreizējā Preiļu depo ēka neatbilst 2005. gada Latvijas standartam “Ugunsdzēsības depo ierīkošana-Vispārīgās prasības” (LVS 361:2005), kas būtiski ietekmē dienesta uzdevumu veikšanas kvalitāti, ar jaunas depo ēkas būvniecību tiktu nodrošināta Valsts ugunsdzēsības un glābšanas dienesta funkciju izpildes nepārtrauktība, kā arī iespējas atbilstošos apstākļos uzglabāt esošo un no jauna iegādāto tehniku un dienesta uzdevumu veikšanai nepieciešamo aprīkojumu.</a:t>
            </a:r>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13</a:t>
            </a:fld>
            <a:endParaRPr lang="lv-LV" altLang="en-US"/>
          </a:p>
        </p:txBody>
      </p:sp>
    </p:spTree>
    <p:extLst>
      <p:ext uri="{BB962C8B-B14F-4D97-AF65-F5344CB8AC3E}">
        <p14:creationId xmlns:p14="http://schemas.microsoft.com/office/powerpoint/2010/main" val="1631068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Platjoslas elektronisko sakaru pakalpojumu vienlīdzīgas pieejamības nodrošināšanai visā Latvijas teritorijā, 2012.gada 1.janvārī ir uzsākta un šobrīd tiek realizēta valsts atbalsta programma Nr.SA.33324 “Nākamās paaudzes tīkli lauku teritorijās” (turpmāk – VAP), kas ir apstiprināta ar Eiropas Komisijas 2011.gada 9.novembra lēmumu </a:t>
            </a:r>
            <a:r>
              <a:rPr lang="lv-LV" sz="1200" kern="1200" dirty="0" err="1" smtClean="0">
                <a:solidFill>
                  <a:schemeClr val="tx1"/>
                </a:solidFill>
                <a:effectLst/>
                <a:latin typeface="+mn-lt"/>
                <a:ea typeface="+mn-ea"/>
                <a:cs typeface="+mn-cs"/>
              </a:rPr>
              <a:t>Nr.C</a:t>
            </a:r>
            <a:r>
              <a:rPr lang="lv-LV" sz="1200" kern="1200" dirty="0" smtClean="0">
                <a:solidFill>
                  <a:schemeClr val="tx1"/>
                </a:solidFill>
                <a:effectLst/>
                <a:latin typeface="+mn-lt"/>
                <a:ea typeface="+mn-ea"/>
                <a:cs typeface="+mn-cs"/>
              </a:rPr>
              <a:t>(2011)7699. </a:t>
            </a:r>
          </a:p>
          <a:p>
            <a:r>
              <a:rPr lang="lv-LV" sz="1200" kern="1200" dirty="0" smtClean="0">
                <a:solidFill>
                  <a:schemeClr val="tx1"/>
                </a:solidFill>
                <a:effectLst/>
                <a:latin typeface="+mn-lt"/>
                <a:ea typeface="+mn-ea"/>
                <a:cs typeface="+mn-cs"/>
              </a:rPr>
              <a:t>Tā kā VAP galvenais mērķis ir veicināt teritoriju līdzsvarotu attīstību, tad, ņemot vērā Latvijas teritoriju esošos attīstības rādītājus, 1. un 2.posmā optiskā tīkla izbūvei un piekļuves punktu izveidošanai finanšu līdzekļi ir sadalīti šādā apmērā: Latgales plānošanas reģionā vismaz 20%; Rīgas plānošanas reģionā vismaz 5%; bet Kurzemes, Vidzemes, Zemgales plānošanas reģionā vismaz 15%.</a:t>
            </a:r>
          </a:p>
          <a:p>
            <a:r>
              <a:rPr lang="lv-LV" sz="1200" kern="1200" dirty="0" smtClean="0">
                <a:solidFill>
                  <a:schemeClr val="tx1"/>
                </a:solidFill>
                <a:effectLst/>
                <a:latin typeface="+mn-lt"/>
                <a:ea typeface="+mn-ea"/>
                <a:cs typeface="+mn-cs"/>
              </a:rPr>
              <a:t>VAP tiek īstenota divās kārtās  – 1.kārta no 2012.gada 1.janvāra līdz 2015.gada 31.augustam un tās īstenotāja ir valsts akciju sabiedrība “Latvijas Valsts radio un televīzijas centrs”.</a:t>
            </a:r>
          </a:p>
          <a:p>
            <a:r>
              <a:rPr lang="lv-LV" sz="1200" kern="1200" dirty="0" smtClean="0">
                <a:solidFill>
                  <a:schemeClr val="tx1"/>
                </a:solidFill>
                <a:effectLst/>
                <a:latin typeface="+mn-lt"/>
                <a:ea typeface="+mn-ea"/>
                <a:cs typeface="+mn-cs"/>
              </a:rPr>
              <a:t>VAP 1.kārta pabeigta 2015.gadā. </a:t>
            </a:r>
          </a:p>
          <a:p>
            <a:r>
              <a:rPr lang="lv-LV" sz="1200" kern="1200" dirty="0" smtClean="0">
                <a:solidFill>
                  <a:schemeClr val="tx1"/>
                </a:solidFill>
                <a:effectLst/>
                <a:latin typeface="+mn-lt"/>
                <a:ea typeface="+mn-ea"/>
                <a:cs typeface="+mn-cs"/>
              </a:rPr>
              <a:t>VAP 2.kārtu plānots īstenot no 2015.gada līdz 2020.gada 31.decembrim. Pirms VAP 2.posma īstenošanas, 2014.gadā tika veikts pētījums par platjoslas pakalpojumu pieejamību (ar datu pārraides ātrumu vismaz 30 Mbit/s) Latvijas teritorijā un aktualizēja atbalstāmo (“balto teritoriju”) sarakstu (kurās paredzēts izbūvēt optiskā tīkla infrastruktūru). Pētījuma rezultātā ir identificētās 222 “baltās” teritorijas pagastu līmenī, kuras ir sakārtotas prioritārā secībā, ņemot vērā Pilsonības un migrācijas lietu pārvaldes publicētos datus par iedzīvotāju skaitu Latvijas Republikas novadu pašvaldību pagastos uz 2014.gada 1.jūliju un elektronisko sakaru komersantu aptaujas ietvaros izrādīto interesi par infrastruktūras nomu un/vai datu pārraides pakalpojumu saņemšanu attiecīgajā pagastā.</a:t>
            </a:r>
          </a:p>
          <a:p>
            <a:r>
              <a:rPr lang="lv-LV" sz="1200" kern="1200" dirty="0" smtClean="0">
                <a:solidFill>
                  <a:schemeClr val="tx1"/>
                </a:solidFill>
                <a:effectLst/>
                <a:latin typeface="+mn-lt"/>
                <a:ea typeface="+mn-ea"/>
                <a:cs typeface="+mn-cs"/>
              </a:rPr>
              <a:t>VAP 2.kārtas ietvaros visā Latvijas teritorijā plānots izbūvēt aptuveni 2800 km optisko kabeļu tīkla un izveidot ne mazāk kā 220 optiskā tīkla piekļuves punktus. Lai uzsāktu VAP 2.kārtas īstenošanu, 2017.gada 18.janvārī tika izsludināts iepirkums “Optiskā tīkla infrastruktūras projektēšanas un būvniecības darbi Latgales plānošanas reģionā”.</a:t>
            </a:r>
          </a:p>
          <a:p>
            <a:r>
              <a:rPr lang="lv-LV" sz="1200" kern="1200" dirty="0" smtClean="0">
                <a:solidFill>
                  <a:schemeClr val="tx1"/>
                </a:solidFill>
                <a:effectLst/>
                <a:latin typeface="+mn-lt"/>
                <a:ea typeface="+mn-ea"/>
                <a:cs typeface="+mn-cs"/>
              </a:rPr>
              <a:t>Iepirkuma ietvaros laika periodā līdz 2020.gada 31.decembrim  ir plānots izbūvēt 500 km optiskā tīkla kabeļa trases un izveidot vismaz 40 platjoslas piekļuves punktus. Plānotā vispārīgās vienošanās maksimālā summa ir 8 000 000 EUR. 2017.gada 28.jūnijā noslēgusies iepirkuma procedūra un par uzvarētāju tika atzīts SIA "Latvijas Energoceltnieks", kurš iesniedza piedāvājumu ar zemāko cenu. </a:t>
            </a:r>
          </a:p>
          <a:p>
            <a:r>
              <a:rPr lang="lv-LV" sz="1200" kern="1200" dirty="0" smtClean="0">
                <a:solidFill>
                  <a:schemeClr val="tx1"/>
                </a:solidFill>
                <a:effectLst/>
                <a:latin typeface="+mn-lt"/>
                <a:ea typeface="+mn-ea"/>
                <a:cs typeface="+mn-cs"/>
              </a:rPr>
              <a:t>Platjoslas tīkla infrastruktūra ir plānota Rēzeknes, Ludzas, Zilupes, Krāslavas, Aglonas, Dagdas, Daugavpils, Preiļu, Balvu un Viļakas novados.</a:t>
            </a:r>
          </a:p>
          <a:p>
            <a:r>
              <a:rPr lang="lv-LV" sz="1200" kern="1200" dirty="0" smtClean="0">
                <a:solidFill>
                  <a:schemeClr val="tx1"/>
                </a:solidFill>
                <a:effectLst/>
                <a:latin typeface="+mn-lt"/>
                <a:ea typeface="+mn-ea"/>
                <a:cs typeface="+mn-cs"/>
              </a:rPr>
              <a:t>Vairākos gadījumos platjoslas projekta ietvaros ir plānots veikt jau uzbūvētā optiskā tīkla pagarināšanu, būvējot infrastruktūras posmus uz attālākām “baltajām” teritorijām, izmantojot esošo platjoslas projekta 1.kārtas ietvaros izbūvēto infrastruktūru. Papildus tam ir plānota optiskā tīkla izbūve arī tādu novadu teritorijā, kas netika aptverti platjoslas projekta 1.kārtas ietvaros. </a:t>
            </a:r>
          </a:p>
          <a:p>
            <a:r>
              <a:rPr lang="lv-LV" sz="1200" kern="1200" dirty="0" smtClean="0">
                <a:solidFill>
                  <a:schemeClr val="tx1"/>
                </a:solidFill>
                <a:effectLst/>
                <a:latin typeface="+mn-lt"/>
                <a:ea typeface="+mn-ea"/>
                <a:cs typeface="+mn-cs"/>
              </a:rPr>
              <a:t>Optiskā tīkla infrastruktūras būvniecības darbus ir plānots uzsākt 2018.gada gada pavasarī. </a:t>
            </a:r>
          </a:p>
          <a:p>
            <a:r>
              <a:rPr lang="lv-LV" sz="1200" kern="1200" dirty="0" smtClean="0">
                <a:solidFill>
                  <a:schemeClr val="tx1"/>
                </a:solidFill>
                <a:effectLst/>
                <a:latin typeface="+mn-lt"/>
                <a:ea typeface="+mn-ea"/>
                <a:cs typeface="+mn-cs"/>
              </a:rPr>
              <a:t>Kopējais finansējums - 46 734 253 EUR (Eiropas Reģionālās attīstības fonda finansējums – 85% un LVRTC līdzfinansējums 15%).</a:t>
            </a:r>
          </a:p>
          <a:p>
            <a:r>
              <a:rPr lang="lv-LV" sz="1200" kern="1200" dirty="0" smtClean="0">
                <a:solidFill>
                  <a:schemeClr val="tx1"/>
                </a:solidFill>
                <a:effectLst/>
                <a:latin typeface="+mn-lt"/>
                <a:ea typeface="+mn-ea"/>
                <a:cs typeface="+mn-cs"/>
              </a:rPr>
              <a:t>Papildus valsts VAP realizācijai Satiksmes ministrijas sadarbībā ar VAS “Latvijas Valsts radio un televīzijas centrs” strādā pie televīzijas un radio uztveršanas kvalitātes uzlabošanas Latgales reģionā. </a:t>
            </a:r>
          </a:p>
          <a:p>
            <a:r>
              <a:rPr lang="lv-LV" sz="1200" kern="1200" dirty="0" smtClean="0">
                <a:solidFill>
                  <a:schemeClr val="tx1"/>
                </a:solidFill>
                <a:effectLst/>
                <a:latin typeface="+mn-lt"/>
                <a:ea typeface="+mn-ea"/>
                <a:cs typeface="+mn-cs"/>
              </a:rPr>
              <a:t>Saskaņā ar VSIA “Latvijas Radio” pasūtījumu šogad VAS “Latvijas Valsts radio un televīzijas centrs” no 2017.gada 1.janvāra Daugavpilī ir palielinājis LR1 programmas raidītāja jaudu līdz 2kW (bija 1kW) un LR3 programmas raidītāja jaudu līdz 1kW (bija 0,3kW); papildus no šī datuma strādā jauns LR3 programmas raidītājs Dundagā, kā arī no 2017.gada vasaras paplašinājis apraides zonu LR1 programmai, uzstādot jaunus radio raidītājus Piedrujā un </a:t>
            </a:r>
            <a:r>
              <a:rPr lang="lv-LV" sz="1200" kern="1200" dirty="0" err="1" smtClean="0">
                <a:solidFill>
                  <a:schemeClr val="tx1"/>
                </a:solidFill>
                <a:effectLst/>
                <a:latin typeface="+mn-lt"/>
                <a:ea typeface="+mn-ea"/>
                <a:cs typeface="+mn-cs"/>
              </a:rPr>
              <a:t>Māļos</a:t>
            </a:r>
            <a:r>
              <a:rPr lang="lv-LV" sz="1200" kern="1200" dirty="0" smtClean="0">
                <a:solidFill>
                  <a:schemeClr val="tx1"/>
                </a:solidFill>
                <a:effectLst/>
                <a:latin typeface="+mn-lt"/>
                <a:ea typeface="+mn-ea"/>
                <a:cs typeface="+mn-cs"/>
              </a:rPr>
              <a:t> (Vidzemes augstiene). Līdz šī gada septembra beigām uzsāks darbību arī jauns raidītājs Dagdā LR2 programmas apraides zonas paplašināšanai.</a:t>
            </a:r>
          </a:p>
          <a:p>
            <a:r>
              <a:rPr lang="lv-LV" sz="1200" kern="1200" dirty="0" smtClean="0">
                <a:solidFill>
                  <a:schemeClr val="tx1"/>
                </a:solidFill>
                <a:effectLst/>
                <a:latin typeface="+mn-lt"/>
                <a:ea typeface="+mn-ea"/>
                <a:cs typeface="+mn-cs"/>
              </a:rPr>
              <a:t>Saistībā ar televīzijas apraides uzlabošanu Satiksmes ministrija ir sniegusi par satura pieejamību atbildīgajām institūcijām un Saeimai priekšlikumus par divu papildus TV raidītāju izbūvi Latgalē. Torņu izbūve būs iespējama pēc attiecīgu lēmumu pieņemšanas. Šobrīd norit priekšdarbi torņu būvniecībai pie Viļakas un Skaistas apraides uzlabošanai pierobežā – ir izvēlēti torņu izbūvei nepieciešamie zemes gabali un šobrīd ir uzsāktas darbības, lai šos zemes gabalus iegādātos  VAS “Latvijas Valsts radio un televīzijas centrs” īpašumā.</a:t>
            </a:r>
            <a:r>
              <a:rPr lang="lv-LV" dirty="0" smtClean="0">
                <a:effectLst/>
              </a:rPr>
              <a:t> </a:t>
            </a:r>
            <a:r>
              <a:rPr lang="lv-LV" sz="1200" kern="1200" dirty="0" smtClean="0">
                <a:solidFill>
                  <a:schemeClr val="tx1"/>
                </a:solidFill>
                <a:effectLst/>
                <a:latin typeface="+mn-lt"/>
                <a:ea typeface="+mn-ea"/>
                <a:cs typeface="+mn-cs"/>
              </a:rPr>
              <a:t>Kopumā Latvijas teritorijā ir izbūvēti 1418 km kabeļu kanalizācijas, ieguldīti 1813 km optisko kabeļu un izveidoti 177 optiskā tīkla piekļuves punkti. Latgales plānošanas reģionā optiskā tīkla izbūve tika sākta 2013. gada pavasarī un šobrīd Latgales plānošanas reģionā ir izveidoti 44 optiskā tīkla piekļuves punkti un kopā ir ieguldīti 430 km optiskā kabeļa trases. Optiskā tīkla infrastruktūra ir pieejama Balvu, Dagdas, Daugavpils, Ciblas, Kārsavas, Krāslavas, Riebiņu, Viļānu, Rēzeknes, Viļakas un Ilūkstes novados.</a:t>
            </a:r>
          </a:p>
          <a:p>
            <a:r>
              <a:rPr lang="lv-LV" sz="1200" kern="1200" dirty="0" smtClean="0">
                <a:solidFill>
                  <a:schemeClr val="tx1"/>
                </a:solidFill>
                <a:effectLst/>
                <a:latin typeface="+mn-lt"/>
                <a:ea typeface="+mn-ea"/>
                <a:cs typeface="+mn-cs"/>
              </a:rPr>
              <a:t>Kopējais 1.kārtas finansējums - 26 421 763,39 EUR (Eiropas Reģionālās attīstības fonda finansējums 87,18% un  LVRTC līdzfinansējums -  12,82%).</a:t>
            </a:r>
          </a:p>
          <a:p>
            <a:endParaRPr lang="lv-LV" dirty="0"/>
          </a:p>
        </p:txBody>
      </p:sp>
      <p:sp>
        <p:nvSpPr>
          <p:cNvPr id="4" name="Slide Number Placeholder 3"/>
          <p:cNvSpPr>
            <a:spLocks noGrp="1"/>
          </p:cNvSpPr>
          <p:nvPr>
            <p:ph type="sldNum" sz="quarter" idx="10"/>
          </p:nvPr>
        </p:nvSpPr>
        <p:spPr/>
        <p:txBody>
          <a:bodyPr/>
          <a:lstStyle/>
          <a:p>
            <a:pPr>
              <a:defRPr/>
            </a:pPr>
            <a:fld id="{041611AF-D64A-4226-A96F-FB0A1712ABB7}" type="slidenum">
              <a:rPr lang="lv-LV" altLang="en-US" smtClean="0"/>
              <a:pPr>
                <a:defRPr/>
              </a:pPr>
              <a:t>14</a:t>
            </a:fld>
            <a:endParaRPr lang="lv-LV" altLang="en-US"/>
          </a:p>
        </p:txBody>
      </p:sp>
    </p:spTree>
    <p:extLst>
      <p:ext uri="{BB962C8B-B14F-4D97-AF65-F5344CB8AC3E}">
        <p14:creationId xmlns:p14="http://schemas.microsoft.com/office/powerpoint/2010/main" val="2271898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229E9C5-8B39-4643-9AC7-3CB70B82D6D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32BB7B4-0127-4F07-8920-17DA66B1A82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39644DB-4AE3-4034-BE69-BA19EB7DC70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F24072BC-730E-45B0-B387-330E0239F60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C4B583E1-95CE-4FF7-8D07-865BB81BB44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87DEC8F-7A0D-4E94-8E3F-1D8DA75BECF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2773F73F-A0AB-4429-B726-ADE44EA0B98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6FD39964-6886-4898-9E58-C4F2E37ADBEB}" type="datetime1">
              <a:rPr lang="en-US"/>
              <a:pPr>
                <a:defRPr/>
              </a:pPr>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F7477E8E-EDE6-4057-A4A8-E602451726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083114" y="5761038"/>
            <a:ext cx="4852656" cy="639762"/>
          </a:xfrm>
        </p:spPr>
        <p:txBody>
          <a:bodyPr/>
          <a:lstStyle/>
          <a:p>
            <a:pPr algn="r"/>
            <a:r>
              <a:rPr lang="lv-LV" dirty="0"/>
              <a:t>VARAM </a:t>
            </a:r>
            <a:r>
              <a:rPr lang="lv-LV" dirty="0" smtClean="0"/>
              <a:t>Reģionālās politikas departamenta direktors</a:t>
            </a:r>
          </a:p>
          <a:p>
            <a:pPr algn="r"/>
            <a:r>
              <a:rPr lang="lv-LV" dirty="0" smtClean="0"/>
              <a:t>Raivis Bremšmits</a:t>
            </a:r>
          </a:p>
          <a:p>
            <a:endParaRPr lang="lv-LV" dirty="0"/>
          </a:p>
          <a:p>
            <a:endParaRPr lang="en-US" dirty="0"/>
          </a:p>
        </p:txBody>
      </p:sp>
      <p:sp>
        <p:nvSpPr>
          <p:cNvPr id="3" name="Title 2"/>
          <p:cNvSpPr>
            <a:spLocks noGrp="1"/>
          </p:cNvSpPr>
          <p:nvPr>
            <p:ph type="title"/>
          </p:nvPr>
        </p:nvSpPr>
        <p:spPr/>
        <p:txBody>
          <a:bodyPr>
            <a:normAutofit fontScale="90000"/>
          </a:bodyPr>
          <a:lstStyle/>
          <a:p>
            <a:r>
              <a:rPr lang="lv-LV" dirty="0" smtClean="0"/>
              <a:t>Rīcības plāns Latgales reģiona izaugsmei 2018-2021</a:t>
            </a:r>
            <a:r>
              <a:rPr lang="lv-LV" dirty="0"/>
              <a:t/>
            </a:r>
            <a:br>
              <a:rPr lang="lv-LV" dirty="0"/>
            </a:br>
            <a:endParaRPr lang="lv-LV" dirty="0"/>
          </a:p>
        </p:txBody>
      </p:sp>
    </p:spTree>
    <p:extLst>
      <p:ext uri="{BB962C8B-B14F-4D97-AF65-F5344CB8AC3E}">
        <p14:creationId xmlns:p14="http://schemas.microsoft.com/office/powerpoint/2010/main" val="2944045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 </a:t>
            </a:r>
            <a:r>
              <a:rPr lang="lv-LV" dirty="0" smtClean="0"/>
              <a:t>ĀM</a:t>
            </a:r>
            <a:endParaRPr lang="lv-LV" dirty="0"/>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lv-LV" dirty="0"/>
              <a:t>Latgales reģiona un Vitebskas apgabala sadarbības veicināšanā ekonomikas, tūrisma, izglītības, kultūras, sporta, pašvaldību un citās jomās aktīvi strādā Latvijas konsulāts Vitebskā, sniedzot organizatorisku, informatīvu un vīzu </a:t>
            </a:r>
            <a:r>
              <a:rPr lang="lv-LV" dirty="0" smtClean="0"/>
              <a:t>atbalstu</a:t>
            </a:r>
          </a:p>
          <a:p>
            <a:pPr marL="342900" indent="-342900">
              <a:buFont typeface="Arial" panose="020B0604020202020204" pitchFamily="34" charset="0"/>
              <a:buChar char="•"/>
            </a:pPr>
            <a:r>
              <a:rPr lang="lv-LV" dirty="0" smtClean="0"/>
              <a:t>Tiešās pārvaldes </a:t>
            </a:r>
            <a:r>
              <a:rPr lang="lv-LV" dirty="0"/>
              <a:t>iestāde “Latvijas institūts” turpinās nodrošināt informācijas izplatīšanu par Latviju un tās tēlu starptautiski, veicinot pozitīvu komunikāciju ārvalstīs, jo īpaši Latvijas valsts simtgades kontekstā</a:t>
            </a:r>
            <a:r>
              <a:rPr lang="lv-LV" dirty="0" smtClean="0"/>
              <a:t>.</a:t>
            </a:r>
          </a:p>
          <a:p>
            <a:pPr marL="342900" indent="-342900">
              <a:buFont typeface="Arial" panose="020B0604020202020204" pitchFamily="34" charset="0"/>
              <a:buChar char="•"/>
            </a:pPr>
            <a:r>
              <a:rPr lang="lv-LV" dirty="0"/>
              <a:t>Tiks turpināta sociālā kustība #</a:t>
            </a:r>
            <a:r>
              <a:rPr lang="lv-LV" dirty="0" err="1"/>
              <a:t>GribuTeviAtpakal</a:t>
            </a:r>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10</a:t>
            </a:fld>
            <a:endParaRPr lang="en-US" altLang="en-US"/>
          </a:p>
        </p:txBody>
      </p:sp>
    </p:spTree>
    <p:extLst>
      <p:ext uri="{BB962C8B-B14F-4D97-AF65-F5344CB8AC3E}">
        <p14:creationId xmlns:p14="http://schemas.microsoft.com/office/powerpoint/2010/main" val="84172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 </a:t>
            </a:r>
            <a:r>
              <a:rPr lang="lv-LV" dirty="0" smtClean="0"/>
              <a:t>EM</a:t>
            </a:r>
            <a:endParaRPr lang="lv-LV"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lv-LV" dirty="0"/>
              <a:t>Ar Ministru kabineta 2017. gada 15. marta rīkojumu Nr. 125 “Par Uzņēmējdarbības vides pilnveidošanas pasākumu plānu” ir apstiprināti virkne pasākumu visas Latvijas un to reģionu izaugsmei, lai radītu visus priekšnosacījumus pievilcīgai uzņēmējdarbības videi, neatkarīgi no teritoriālā </a:t>
            </a:r>
            <a:r>
              <a:rPr lang="lv-LV" dirty="0" smtClean="0"/>
              <a:t>izvietojuma</a:t>
            </a:r>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11</a:t>
            </a:fld>
            <a:endParaRPr lang="en-US" altLang="en-US"/>
          </a:p>
        </p:txBody>
      </p:sp>
    </p:spTree>
    <p:extLst>
      <p:ext uri="{BB962C8B-B14F-4D97-AF65-F5344CB8AC3E}">
        <p14:creationId xmlns:p14="http://schemas.microsoft.com/office/powerpoint/2010/main" val="289620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 </a:t>
            </a:r>
            <a:r>
              <a:rPr lang="lv-LV" dirty="0" smtClean="0"/>
              <a:t>FM</a:t>
            </a:r>
            <a:endParaRPr lang="lv-LV"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lv-LV" dirty="0"/>
              <a:t>Uzņēmumu ienākuma nodokļa likums paredz iespēju </a:t>
            </a:r>
            <a:r>
              <a:rPr lang="lv-LV" b="1" dirty="0"/>
              <a:t>saglabāt un turpināt izmantot</a:t>
            </a:r>
            <a:r>
              <a:rPr lang="lv-LV" dirty="0"/>
              <a:t>, kā arī saņemt no jauna, piešķirtās </a:t>
            </a:r>
            <a:r>
              <a:rPr lang="lv-LV" b="1" dirty="0"/>
              <a:t>uzņēmuma ienākuma nodokļa atlaides par brīvostās un speciālajās ekonomiskajās zonās </a:t>
            </a:r>
            <a:r>
              <a:rPr lang="lv-LV" dirty="0"/>
              <a:t> veiktajām </a:t>
            </a:r>
            <a:r>
              <a:rPr lang="lv-LV" dirty="0" smtClean="0"/>
              <a:t>investīcijām</a:t>
            </a:r>
            <a:r>
              <a:rPr lang="lv-LV" dirty="0"/>
              <a:t>, kas aprēķinātas saskaņā ar likumu “Par nodokļu piemērošanu brīvostās un speciālajās ekonomiskajās zonās” (UIN likuma Pārejas noteikumu 26.punkts</a:t>
            </a:r>
            <a:r>
              <a:rPr lang="lv-LV" dirty="0" smtClean="0"/>
              <a:t>).</a:t>
            </a:r>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12</a:t>
            </a:fld>
            <a:endParaRPr lang="en-US" altLang="en-US"/>
          </a:p>
        </p:txBody>
      </p:sp>
    </p:spTree>
    <p:extLst>
      <p:ext uri="{BB962C8B-B14F-4D97-AF65-F5344CB8AC3E}">
        <p14:creationId xmlns:p14="http://schemas.microsoft.com/office/powerpoint/2010/main" val="1103689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a:t>
            </a:r>
            <a:r>
              <a:rPr lang="lv-LV" dirty="0" smtClean="0"/>
              <a:t>: IeM</a:t>
            </a:r>
            <a:endParaRPr lang="lv-LV" dirty="0"/>
          </a:p>
        </p:txBody>
      </p:sp>
      <p:sp>
        <p:nvSpPr>
          <p:cNvPr id="3" name="Content Placeholder 2"/>
          <p:cNvSpPr>
            <a:spLocks noGrp="1"/>
          </p:cNvSpPr>
          <p:nvPr>
            <p:ph idx="1"/>
          </p:nvPr>
        </p:nvSpPr>
        <p:spPr>
          <a:xfrm>
            <a:off x="2590800" y="1752600"/>
            <a:ext cx="6096000" cy="4572000"/>
          </a:xfrm>
        </p:spPr>
        <p:txBody>
          <a:bodyPr>
            <a:normAutofit fontScale="92500" lnSpcReduction="20000"/>
          </a:bodyPr>
          <a:lstStyle/>
          <a:p>
            <a:pPr marL="342900" indent="-342900">
              <a:buFont typeface="Arial" panose="020B0604020202020204" pitchFamily="34" charset="0"/>
              <a:buChar char="•"/>
            </a:pPr>
            <a:r>
              <a:rPr lang="lv-LV" dirty="0"/>
              <a:t>Latgales reģiona brigādes Krāslavas daļas jauna Dagdas posteņa </a:t>
            </a:r>
            <a:r>
              <a:rPr lang="lv-LV" dirty="0" smtClean="0"/>
              <a:t>būvniecība</a:t>
            </a:r>
          </a:p>
          <a:p>
            <a:pPr marL="342900" indent="-342900">
              <a:buFont typeface="Arial" panose="020B0604020202020204" pitchFamily="34" charset="0"/>
              <a:buChar char="•"/>
            </a:pPr>
            <a:r>
              <a:rPr lang="lv-LV" dirty="0"/>
              <a:t>Latgales reģiona brigādes Preiļu daļas depo ēkas </a:t>
            </a:r>
            <a:r>
              <a:rPr lang="lv-LV" dirty="0" smtClean="0"/>
              <a:t>būvniecība</a:t>
            </a:r>
          </a:p>
          <a:p>
            <a:pPr marL="342900" indent="-342900">
              <a:buFont typeface="Arial" panose="020B0604020202020204" pitchFamily="34" charset="0"/>
              <a:buChar char="•"/>
            </a:pPr>
            <a:r>
              <a:rPr lang="lv-LV" dirty="0"/>
              <a:t>Informatīvie semināri par ugunsdrošības </a:t>
            </a:r>
            <a:r>
              <a:rPr lang="lv-LV" dirty="0" smtClean="0"/>
              <a:t>prasībām</a:t>
            </a:r>
          </a:p>
          <a:p>
            <a:pPr marL="342900" indent="-342900">
              <a:buFont typeface="Arial" panose="020B0604020202020204" pitchFamily="34" charset="0"/>
              <a:buChar char="•"/>
            </a:pPr>
            <a:r>
              <a:rPr lang="lv-LV" dirty="0"/>
              <a:t>Valsts robežsardzes koledžas </a:t>
            </a:r>
            <a:r>
              <a:rPr lang="lv-LV" dirty="0" err="1"/>
              <a:t>Kinoloģijas</a:t>
            </a:r>
            <a:r>
              <a:rPr lang="lv-LV" dirty="0"/>
              <a:t> dienesta </a:t>
            </a:r>
            <a:r>
              <a:rPr lang="lv-LV" dirty="0" err="1"/>
              <a:t>Kinoloģijas</a:t>
            </a:r>
            <a:r>
              <a:rPr lang="lv-LV" dirty="0"/>
              <a:t> centra (turpmāk - </a:t>
            </a:r>
            <a:r>
              <a:rPr lang="lv-LV" dirty="0" err="1"/>
              <a:t>Kinoloģijas</a:t>
            </a:r>
            <a:r>
              <a:rPr lang="lv-LV" dirty="0"/>
              <a:t> centrs) paplašināšana un </a:t>
            </a:r>
            <a:r>
              <a:rPr lang="lv-LV" dirty="0" smtClean="0"/>
              <a:t>m</a:t>
            </a:r>
            <a:r>
              <a:rPr lang="lv-LV" dirty="0"/>
              <a:t>odernizācija</a:t>
            </a:r>
          </a:p>
          <a:p>
            <a:pPr marL="342900" indent="-342900">
              <a:buFont typeface="Arial" panose="020B0604020202020204" pitchFamily="34" charset="0"/>
              <a:buChar char="•"/>
            </a:pPr>
            <a:r>
              <a:rPr lang="lv-LV" dirty="0" smtClean="0"/>
              <a:t>Nekustamā </a:t>
            </a:r>
            <a:r>
              <a:rPr lang="lv-LV" dirty="0"/>
              <a:t>īpašuma iegāde </a:t>
            </a:r>
            <a:r>
              <a:rPr lang="lv-LV" dirty="0" err="1"/>
              <a:t>Zavoloko</a:t>
            </a:r>
            <a:r>
              <a:rPr lang="lv-LV" dirty="0"/>
              <a:t> iela 20, </a:t>
            </a:r>
            <a:r>
              <a:rPr lang="lv-LV" dirty="0" smtClean="0"/>
              <a:t>Rēzeknē, dienesta viesnīcas </a:t>
            </a:r>
            <a:r>
              <a:rPr lang="lv-LV" dirty="0"/>
              <a:t>tehniskā projekta izstrāde un </a:t>
            </a:r>
            <a:r>
              <a:rPr lang="lv-LV" dirty="0" smtClean="0"/>
              <a:t>akceptēšana, dienesta viesnīcas </a:t>
            </a:r>
            <a:r>
              <a:rPr lang="lv-LV" dirty="0"/>
              <a:t>4-stāvu izbūve 1800 m² platībā</a:t>
            </a:r>
            <a:r>
              <a:rPr lang="lv-LV" dirty="0" smtClean="0"/>
              <a:t> (</a:t>
            </a:r>
            <a:r>
              <a:rPr lang="lv-LV" dirty="0"/>
              <a:t>Valsts robežsardzes </a:t>
            </a:r>
            <a:r>
              <a:rPr lang="lv-LV" dirty="0" smtClean="0"/>
              <a:t>koledžas vajadzībām)</a:t>
            </a:r>
          </a:p>
          <a:p>
            <a:pPr marL="342900" indent="-342900">
              <a:buFont typeface="Arial" panose="020B0604020202020204" pitchFamily="34" charset="0"/>
              <a:buChar char="•"/>
            </a:pPr>
            <a:r>
              <a:rPr lang="lv-LV" dirty="0"/>
              <a:t>Interešu izglītības nodarbības, ar robežsardzes </a:t>
            </a:r>
            <a:r>
              <a:rPr lang="lv-LV" dirty="0" err="1"/>
              <a:t>novirzienu</a:t>
            </a:r>
            <a:r>
              <a:rPr lang="lv-LV" dirty="0"/>
              <a:t>, izstrāde, sagataves process</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13</a:t>
            </a:fld>
            <a:endParaRPr lang="en-US" altLang="en-US"/>
          </a:p>
        </p:txBody>
      </p:sp>
    </p:spTree>
    <p:extLst>
      <p:ext uri="{BB962C8B-B14F-4D97-AF65-F5344CB8AC3E}">
        <p14:creationId xmlns:p14="http://schemas.microsoft.com/office/powerpoint/2010/main" val="402546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a:t>
            </a:r>
            <a:r>
              <a:rPr lang="lv-LV" dirty="0" smtClean="0"/>
              <a:t>pasākumi: SM</a:t>
            </a:r>
            <a:endParaRPr lang="lv-LV"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lv-LV" dirty="0"/>
              <a:t>Latvijas dzelzceļa tīkla elektrifikācijas projekta </a:t>
            </a:r>
            <a:r>
              <a:rPr lang="lv-LV" dirty="0" smtClean="0"/>
              <a:t>1.posms</a:t>
            </a:r>
          </a:p>
          <a:p>
            <a:pPr marL="342900" indent="-342900">
              <a:buFont typeface="Arial" panose="020B0604020202020204" pitchFamily="34" charset="0"/>
              <a:buChar char="•"/>
            </a:pPr>
            <a:r>
              <a:rPr lang="lv-LV" dirty="0"/>
              <a:t>Daugavpils Šķirošanas stacijas </a:t>
            </a:r>
            <a:r>
              <a:rPr lang="lv-LV" dirty="0" smtClean="0"/>
              <a:t>attīstība</a:t>
            </a:r>
          </a:p>
          <a:p>
            <a:pPr marL="342900" indent="-342900">
              <a:buFont typeface="Arial" panose="020B0604020202020204" pitchFamily="34" charset="0"/>
              <a:buChar char="•"/>
            </a:pPr>
            <a:r>
              <a:rPr lang="lv-LV" dirty="0"/>
              <a:t>Daugavpils pieņemšanas parka un tam piebraucamo ceļu </a:t>
            </a:r>
            <a:r>
              <a:rPr lang="lv-LV" dirty="0" smtClean="0"/>
              <a:t>attīstība</a:t>
            </a:r>
          </a:p>
          <a:p>
            <a:pPr marL="342900" indent="-342900">
              <a:buFont typeface="Arial" panose="020B0604020202020204" pitchFamily="34" charset="0"/>
              <a:buChar char="•"/>
            </a:pPr>
            <a:r>
              <a:rPr lang="lv-LV" dirty="0"/>
              <a:t>Attīstīt </a:t>
            </a:r>
            <a:r>
              <a:rPr lang="lv-LV" dirty="0" err="1"/>
              <a:t>LDz</a:t>
            </a:r>
            <a:r>
              <a:rPr lang="lv-LV" dirty="0"/>
              <a:t> darbinieku zināšanas un </a:t>
            </a:r>
            <a:r>
              <a:rPr lang="lv-LV" dirty="0" smtClean="0"/>
              <a:t>prasmes</a:t>
            </a:r>
          </a:p>
          <a:p>
            <a:pPr marL="342900" indent="-342900">
              <a:buFont typeface="Arial" panose="020B0604020202020204" pitchFamily="34" charset="0"/>
              <a:buChar char="•"/>
            </a:pPr>
            <a:r>
              <a:rPr lang="lv-LV" dirty="0"/>
              <a:t>Vides kvalitātes monitoringa </a:t>
            </a:r>
            <a:r>
              <a:rPr lang="lv-LV" dirty="0" smtClean="0"/>
              <a:t>pasākumi</a:t>
            </a:r>
          </a:p>
          <a:p>
            <a:pPr marL="342900" indent="-342900">
              <a:buFont typeface="Arial" panose="020B0604020202020204" pitchFamily="34" charset="0"/>
              <a:buChar char="•"/>
            </a:pPr>
            <a:r>
              <a:rPr lang="lv-LV" dirty="0"/>
              <a:t>2018. – 2020.gada periodā tiks turpināti jau iesāktie pasākumi elektronisko sakaru infrastruktūras attīstībai Latvijas teritorijā, tostarp arī Latgales </a:t>
            </a:r>
            <a:r>
              <a:rPr lang="lv-LV" dirty="0" smtClean="0"/>
              <a:t>reģionā</a:t>
            </a:r>
            <a:endParaRPr lang="lv-LV" sz="1800" dirty="0">
              <a:latin typeface="Calibri" panose="020F0502020204030204" pitchFamily="34" charset="0"/>
              <a:ea typeface="Calibri" panose="020F0502020204030204" pitchFamily="34" charset="0"/>
              <a:cs typeface="Times New Roman" panose="02020603050405020304" pitchFamily="18" charset="0"/>
            </a:endParaRPr>
          </a:p>
          <a:p>
            <a:endParaRPr lang="lv-LV" dirty="0" smtClean="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14</a:t>
            </a:fld>
            <a:endParaRPr lang="en-US" altLang="en-US"/>
          </a:p>
        </p:txBody>
      </p:sp>
    </p:spTree>
    <p:extLst>
      <p:ext uri="{BB962C8B-B14F-4D97-AF65-F5344CB8AC3E}">
        <p14:creationId xmlns:p14="http://schemas.microsoft.com/office/powerpoint/2010/main" val="30121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a:t>
            </a:r>
            <a:r>
              <a:rPr lang="lv-LV" dirty="0" smtClean="0"/>
              <a:t>: VM</a:t>
            </a:r>
            <a:endParaRPr lang="lv-LV" dirty="0"/>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lv-LV" sz="1800" dirty="0"/>
              <a:t>Uzlabot pieejamību </a:t>
            </a:r>
            <a:r>
              <a:rPr lang="lv-LV" sz="1800" b="1" dirty="0"/>
              <a:t>veselības veicināšanas un slimību profilakses pakalpojumiem</a:t>
            </a:r>
            <a:r>
              <a:rPr lang="lv-LV" sz="1800" dirty="0"/>
              <a:t>, jo īpaši, nabadzības un sociālās atstumtības riskam pakļautajiem iedzīvotājiem (ES fondu 2014.-2020.gada plānošanas perioda SAM Nr.9.2.4.)</a:t>
            </a:r>
          </a:p>
          <a:p>
            <a:pPr marL="342900" indent="-342900">
              <a:buFont typeface="Arial" panose="020B0604020202020204" pitchFamily="34" charset="0"/>
              <a:buChar char="•"/>
            </a:pPr>
            <a:r>
              <a:rPr lang="lv-LV" sz="1800" dirty="0"/>
              <a:t>Uzlabot pieejamību </a:t>
            </a:r>
            <a:r>
              <a:rPr lang="lv-LV" sz="1800" b="1" dirty="0"/>
              <a:t>ārstniecības un ārstniecības atbalsta personām</a:t>
            </a:r>
            <a:r>
              <a:rPr lang="lv-LV" sz="1800" dirty="0"/>
              <a:t>, kas sniedz pakalpojumus prioritārajās veselības jomās iedzīvotājiem, kas dzīvo ārpus Rīgas (ES fondu 2014.-2020.gada plānošanas perioda SAM Nr.9.2.5.)</a:t>
            </a:r>
          </a:p>
          <a:p>
            <a:pPr marL="342900" indent="-342900">
              <a:buFont typeface="Arial" panose="020B0604020202020204" pitchFamily="34" charset="0"/>
              <a:buChar char="•"/>
            </a:pPr>
            <a:r>
              <a:rPr lang="lv-LV" sz="1800" dirty="0"/>
              <a:t>Uzlabot </a:t>
            </a:r>
            <a:r>
              <a:rPr lang="lv-LV" sz="1800" b="1" dirty="0"/>
              <a:t>ārstniecības un ārstniecības atbalsta personāla kvalifikāciju </a:t>
            </a:r>
            <a:r>
              <a:rPr lang="lv-LV" sz="1800" dirty="0"/>
              <a:t>(ES fondu 2014.-2020.gada plānošanas perioda </a:t>
            </a:r>
            <a:r>
              <a:rPr lang="lv-LV" sz="1800" dirty="0" smtClean="0"/>
              <a:t>SAM Nr.9.2.6</a:t>
            </a:r>
            <a:r>
              <a:rPr lang="lv-LV" sz="1800" dirty="0"/>
              <a:t>.)</a:t>
            </a:r>
          </a:p>
          <a:p>
            <a:pPr marL="342900" indent="-342900">
              <a:buFont typeface="Arial" panose="020B0604020202020204" pitchFamily="34" charset="0"/>
              <a:buChar char="•"/>
            </a:pPr>
            <a:r>
              <a:rPr lang="lv-LV" sz="1800" dirty="0"/>
              <a:t>Uzlabot </a:t>
            </a:r>
            <a:r>
              <a:rPr lang="lv-LV" sz="1800" b="1" dirty="0"/>
              <a:t>kvalitatīvu veselības aprūpes pakalpojumu pieejamību</a:t>
            </a:r>
            <a:r>
              <a:rPr lang="lv-LV" sz="1800" dirty="0"/>
              <a:t>, jo īpaši sociālās, teritoriālās atstumtības un nabadzības riskam pakļautajiem iedzīvotājiem, attīstot veselības aprūpes infrastruktūru (ES fondu 2014.-2020.gada plānošanas perioda </a:t>
            </a:r>
            <a:r>
              <a:rPr lang="lv-LV" sz="1800" dirty="0" smtClean="0"/>
              <a:t>SAM Nr.9.3.2</a:t>
            </a:r>
            <a:r>
              <a:rPr lang="lv-LV" sz="1800" dirty="0"/>
              <a:t>.)</a:t>
            </a:r>
          </a:p>
          <a:p>
            <a:pPr marL="342900" indent="-342900">
              <a:buFont typeface="Arial" panose="020B0604020202020204" pitchFamily="34" charset="0"/>
              <a:buChar char="•"/>
            </a:pPr>
            <a:endParaRPr lang="lv-LV" sz="1800" dirty="0">
              <a:latin typeface="Calibri" panose="020F0502020204030204" pitchFamily="34" charset="0"/>
              <a:ea typeface="Calibri" panose="020F0502020204030204" pitchFamily="34" charset="0"/>
              <a:cs typeface="Times New Roman" panose="02020603050405020304" pitchFamily="18" charset="0"/>
            </a:endParaRPr>
          </a:p>
          <a:p>
            <a:endParaRPr lang="lv-LV" dirty="0" smtClean="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15</a:t>
            </a:fld>
            <a:endParaRPr lang="en-US" altLang="en-US"/>
          </a:p>
        </p:txBody>
      </p:sp>
    </p:spTree>
    <p:extLst>
      <p:ext uri="{BB962C8B-B14F-4D97-AF65-F5344CB8AC3E}">
        <p14:creationId xmlns:p14="http://schemas.microsoft.com/office/powerpoint/2010/main" val="3303281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Nozaru ministriju pasākumi</a:t>
            </a:r>
            <a:r>
              <a:rPr lang="lv-LV" dirty="0" smtClean="0"/>
              <a:t>: ZM</a:t>
            </a:r>
            <a:endParaRPr lang="lv-LV" dirty="0"/>
          </a:p>
        </p:txBody>
      </p:sp>
      <p:sp>
        <p:nvSpPr>
          <p:cNvPr id="3" name="Content Placeholder 2"/>
          <p:cNvSpPr>
            <a:spLocks noGrp="1"/>
          </p:cNvSpPr>
          <p:nvPr>
            <p:ph idx="1"/>
          </p:nvPr>
        </p:nvSpPr>
        <p:spPr/>
        <p:txBody>
          <a:bodyPr>
            <a:normAutofit fontScale="92500" lnSpcReduction="10000"/>
          </a:bodyPr>
          <a:lstStyle/>
          <a:p>
            <a:r>
              <a:rPr lang="lv-LV" dirty="0"/>
              <a:t>Latvijas Lauku attīstības programmas 2014.-2020. gadam </a:t>
            </a:r>
            <a:r>
              <a:rPr lang="lv-LV" dirty="0" smtClean="0"/>
              <a:t>pasākumi:</a:t>
            </a:r>
          </a:p>
          <a:p>
            <a:pPr marL="342900" indent="-342900">
              <a:buFont typeface="Arial" panose="020B0604020202020204" pitchFamily="34" charset="0"/>
              <a:buChar char="•"/>
            </a:pPr>
            <a:r>
              <a:rPr lang="lv-LV" dirty="0" smtClean="0"/>
              <a:t>M04 </a:t>
            </a:r>
            <a:r>
              <a:rPr lang="lv-LV" dirty="0"/>
              <a:t>“Ieguldījumi materiālajos aktīvos” (</a:t>
            </a:r>
            <a:r>
              <a:rPr lang="lv-LV" dirty="0" err="1"/>
              <a:t>apakšpasākums</a:t>
            </a:r>
            <a:r>
              <a:rPr lang="lv-LV" dirty="0"/>
              <a:t> 4.1. “Atbalsts ieguldījumiem lauku saimniecībās</a:t>
            </a:r>
            <a:r>
              <a:rPr lang="lv-LV" dirty="0" smtClean="0"/>
              <a:t>”) </a:t>
            </a:r>
          </a:p>
          <a:p>
            <a:pPr marL="342900" indent="-342900">
              <a:buFont typeface="Arial" panose="020B0604020202020204" pitchFamily="34" charset="0"/>
              <a:buChar char="•"/>
            </a:pPr>
            <a:r>
              <a:rPr lang="lv-LV" dirty="0" smtClean="0"/>
              <a:t>M06 </a:t>
            </a:r>
            <a:r>
              <a:rPr lang="lv-LV" dirty="0"/>
              <a:t>“Lauku saimniecību un uzņēmējdarbības attīstība” (</a:t>
            </a:r>
            <a:r>
              <a:rPr lang="lv-LV" dirty="0" err="1"/>
              <a:t>apakšpasākums</a:t>
            </a:r>
            <a:r>
              <a:rPr lang="lv-LV" dirty="0"/>
              <a:t> 6.4. “Atbalsts ieguldījumiem ar lauksaimniecību nesaistītu darbību radīšanā un attīstīšanā</a:t>
            </a:r>
            <a:r>
              <a:rPr lang="lv-LV" dirty="0" smtClean="0"/>
              <a:t>”)</a:t>
            </a:r>
          </a:p>
          <a:p>
            <a:pPr marL="342900" indent="-342900">
              <a:buFont typeface="Arial" panose="020B0604020202020204" pitchFamily="34" charset="0"/>
              <a:buChar char="•"/>
            </a:pPr>
            <a:r>
              <a:rPr lang="lv-LV" dirty="0" smtClean="0"/>
              <a:t>M07 </a:t>
            </a:r>
            <a:r>
              <a:rPr lang="lv-LV" dirty="0"/>
              <a:t>“Pamatpakalpojumi un ciematu atjaunošana lauku apvidos</a:t>
            </a:r>
            <a:r>
              <a:rPr lang="lv-LV" dirty="0" smtClean="0"/>
              <a:t>” </a:t>
            </a:r>
          </a:p>
          <a:p>
            <a:pPr marL="342900" indent="-342900">
              <a:buFont typeface="Arial" panose="020B0604020202020204" pitchFamily="34" charset="0"/>
              <a:buChar char="•"/>
            </a:pPr>
            <a:r>
              <a:rPr lang="lv-LV" dirty="0" smtClean="0"/>
              <a:t>M19 </a:t>
            </a:r>
            <a:r>
              <a:rPr lang="lv-LV" dirty="0"/>
              <a:t>“Atbalsts LEADER vietējai attīstībai (SVVA — sabiedrības virzīta vietējā attīstība)” (</a:t>
            </a:r>
            <a:r>
              <a:rPr lang="lv-LV" dirty="0" err="1"/>
              <a:t>apakšpasākums</a:t>
            </a:r>
            <a:r>
              <a:rPr lang="lv-LV" dirty="0"/>
              <a:t> 19.2. “Darbību īstenošana saskaņā ar SVVA stratēģiju”).</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16</a:t>
            </a:fld>
            <a:endParaRPr lang="en-US" altLang="en-US"/>
          </a:p>
        </p:txBody>
      </p:sp>
    </p:spTree>
    <p:extLst>
      <p:ext uri="{BB962C8B-B14F-4D97-AF65-F5344CB8AC3E}">
        <p14:creationId xmlns:p14="http://schemas.microsoft.com/office/powerpoint/2010/main" val="406353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590796" y="381003"/>
            <a:ext cx="6096003" cy="1036646"/>
          </a:xfrm>
          <a:prstGeom prst="rect">
            <a:avLst/>
          </a:prstGeom>
        </p:spPr>
        <p:txBody>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3200" b="1" dirty="0" smtClean="0">
                <a:latin typeface="Verdana" panose="020B0604030504040204" pitchFamily="34" charset="0"/>
                <a:ea typeface="Verdana" panose="020B0604030504040204" pitchFamily="34" charset="0"/>
                <a:cs typeface="Verdana" panose="020B0604030504040204" pitchFamily="34" charset="0"/>
              </a:rPr>
              <a:t>Par plūdu sekām</a:t>
            </a:r>
            <a:endParaRPr lang="en-US" sz="3200" b="1" dirty="0">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2"/>
          <p:cNvSpPr txBox="1">
            <a:spLocks noGrp="1"/>
          </p:cNvSpPr>
          <p:nvPr>
            <p:ph type="body" idx="4294967295"/>
          </p:nvPr>
        </p:nvSpPr>
        <p:spPr>
          <a:xfrm>
            <a:off x="2589297" y="1752603"/>
            <a:ext cx="6111090" cy="4373575"/>
          </a:xfrm>
        </p:spPr>
        <p:txBody>
          <a:bodyPr/>
          <a:lstStyle/>
          <a:p>
            <a:pPr marL="0" lvl="0" indent="0">
              <a:lnSpc>
                <a:spcPct val="90000"/>
              </a:lnSpc>
              <a:spcBef>
                <a:spcPts val="500"/>
              </a:spcBef>
              <a:buNone/>
            </a:pPr>
            <a:r>
              <a:rPr lang="lv-LV" sz="2000" dirty="0">
                <a:latin typeface="Verdana" panose="020B0604030504040204" pitchFamily="34" charset="0"/>
                <a:ea typeface="Verdana" panose="020B0604030504040204" pitchFamily="34" charset="0"/>
                <a:cs typeface="Verdana" panose="020B0604030504040204" pitchFamily="34" charset="0"/>
              </a:rPr>
              <a:t>Pamatojoties uz </a:t>
            </a:r>
            <a:r>
              <a:rPr lang="lv-LV" sz="2000" dirty="0" smtClean="0">
                <a:latin typeface="Verdana" panose="020B0604030504040204" pitchFamily="34" charset="0"/>
                <a:ea typeface="Verdana" panose="020B0604030504040204" pitchFamily="34" charset="0"/>
                <a:cs typeface="Verdana" panose="020B0604030504040204" pitchFamily="34" charset="0"/>
              </a:rPr>
              <a:t>ZM apkopotajiem </a:t>
            </a:r>
            <a:r>
              <a:rPr lang="lv-LV" sz="2000" dirty="0">
                <a:latin typeface="Verdana" panose="020B0604030504040204" pitchFamily="34" charset="0"/>
                <a:ea typeface="Verdana" panose="020B0604030504040204" pitchFamily="34" charset="0"/>
                <a:cs typeface="Verdana" panose="020B0604030504040204" pitchFamily="34" charset="0"/>
              </a:rPr>
              <a:t>datiem par apsekotām platībām, Vidzemes, Sēlijas un Latgales 29 novados (MK 29.08.2017. rīkojums Nr.455), kuros ir izsludināta ārkārtējā situācija, lauksaimnieku zaudējumi veido 37,3 milj. </a:t>
            </a:r>
            <a:r>
              <a:rPr lang="lv-LV" sz="2000" i="1" dirty="0" err="1">
                <a:latin typeface="Verdana" panose="020B0604030504040204" pitchFamily="34" charset="0"/>
                <a:ea typeface="Verdana" panose="020B0604030504040204" pitchFamily="34" charset="0"/>
                <a:cs typeface="Verdana" panose="020B0604030504040204" pitchFamily="34" charset="0"/>
              </a:rPr>
              <a:t>euro</a:t>
            </a:r>
            <a:r>
              <a:rPr lang="lv-LV" sz="2000" dirty="0">
                <a:latin typeface="Verdana" panose="020B0604030504040204" pitchFamily="34" charset="0"/>
                <a:ea typeface="Verdana" panose="020B0604030504040204" pitchFamily="34" charset="0"/>
                <a:cs typeface="Verdana" panose="020B0604030504040204" pitchFamily="34" charset="0"/>
              </a:rPr>
              <a:t>. </a:t>
            </a:r>
            <a:endParaRPr lang="en-US" sz="1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41263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13428" y="189931"/>
            <a:ext cx="6320972" cy="1036642"/>
          </a:xfrm>
        </p:spPr>
        <p:txBody>
          <a:bodyPr/>
          <a:lstStyle/>
          <a:p>
            <a:r>
              <a:rPr lang="lv-LV" dirty="0"/>
              <a:t>Pamatprincipi pasākumu iekļaušanai Rīcības plānā</a:t>
            </a:r>
          </a:p>
        </p:txBody>
      </p:sp>
      <p:sp>
        <p:nvSpPr>
          <p:cNvPr id="9" name="Content Placeholder 8"/>
          <p:cNvSpPr>
            <a:spLocks noGrp="1"/>
          </p:cNvSpPr>
          <p:nvPr>
            <p:ph idx="1"/>
          </p:nvPr>
        </p:nvSpPr>
        <p:spPr>
          <a:xfrm>
            <a:off x="965201" y="1842448"/>
            <a:ext cx="7946571" cy="3992295"/>
          </a:xfrm>
        </p:spPr>
        <p:txBody>
          <a:bodyPr/>
          <a:lstStyle/>
          <a:p>
            <a:pPr lvl="0"/>
            <a:r>
              <a:rPr lang="lv-LV" b="1" dirty="0" smtClean="0"/>
              <a:t>Rīcības plānā tiek iekļauti pasākumi, kas:</a:t>
            </a:r>
          </a:p>
          <a:p>
            <a:pPr lvl="0"/>
            <a:endParaRPr lang="lv-LV" b="1" dirty="0" smtClean="0"/>
          </a:p>
          <a:p>
            <a:pPr marL="457200" lvl="0" indent="-457200">
              <a:buFont typeface="+mj-lt"/>
              <a:buAutoNum type="arabicPeriod"/>
            </a:pPr>
            <a:r>
              <a:rPr lang="lv-LV" dirty="0" smtClean="0"/>
              <a:t>Vērsti </a:t>
            </a:r>
            <a:r>
              <a:rPr lang="lv-LV" dirty="0"/>
              <a:t>uz reģiona tautsaimniecības </a:t>
            </a:r>
            <a:r>
              <a:rPr lang="lv-LV" dirty="0" smtClean="0"/>
              <a:t>attīstību</a:t>
            </a:r>
          </a:p>
          <a:p>
            <a:pPr marL="1104900" lvl="1" indent="-342900">
              <a:buFont typeface="Wingdings" panose="05000000000000000000" pitchFamily="2" charset="2"/>
              <a:buChar char="ü"/>
            </a:pPr>
            <a:r>
              <a:rPr lang="lv-LV" dirty="0" smtClean="0">
                <a:latin typeface="Verdana" panose="020B0604030504040204" pitchFamily="34" charset="0"/>
                <a:ea typeface="Verdana" panose="020B0604030504040204" pitchFamily="34" charset="0"/>
                <a:cs typeface="Verdana" panose="020B0604030504040204" pitchFamily="34" charset="0"/>
              </a:rPr>
              <a:t>Ievērojamās reģionu attīstības atšķirības (ilgtermiņa izaicinājums)</a:t>
            </a:r>
            <a:endParaRPr lang="lv-LV" dirty="0">
              <a:latin typeface="Verdana" panose="020B0604030504040204" pitchFamily="34" charset="0"/>
              <a:ea typeface="Verdana" panose="020B0604030504040204" pitchFamily="34" charset="0"/>
              <a:cs typeface="Verdana" panose="020B0604030504040204" pitchFamily="34" charset="0"/>
            </a:endParaRPr>
          </a:p>
          <a:p>
            <a:pPr marL="342900" lvl="0" indent="-342900">
              <a:buFont typeface="Arial" panose="020B0604020202020204" pitchFamily="34" charset="0"/>
              <a:buChar char="•"/>
            </a:pPr>
            <a:endParaRPr lang="lv-LV" dirty="0" smtClean="0"/>
          </a:p>
          <a:p>
            <a:pPr lvl="0"/>
            <a:r>
              <a:rPr lang="lv-LV" dirty="0" smtClean="0"/>
              <a:t>2.   Jauni </a:t>
            </a:r>
            <a:r>
              <a:rPr lang="lv-LV" dirty="0"/>
              <a:t>pasākumi vai esošo pasākumu </a:t>
            </a:r>
            <a:r>
              <a:rPr lang="lv-LV" dirty="0" smtClean="0"/>
              <a:t>paplašināšana </a:t>
            </a:r>
          </a:p>
          <a:p>
            <a:pPr marL="1104900" lvl="1" indent="-342900">
              <a:buFont typeface="Wingdings" panose="05000000000000000000" pitchFamily="2" charset="2"/>
              <a:buChar char="ü"/>
            </a:pPr>
            <a:r>
              <a:rPr lang="lv-LV" dirty="0" smtClean="0">
                <a:latin typeface="Verdana" panose="020B0604030504040204" pitchFamily="34" charset="0"/>
                <a:ea typeface="Verdana" panose="020B0604030504040204" pitchFamily="34" charset="0"/>
                <a:cs typeface="Verdana" panose="020B0604030504040204" pitchFamily="34" charset="0"/>
              </a:rPr>
              <a:t>Pasākumi</a:t>
            </a:r>
            <a:r>
              <a:rPr lang="lv-LV" dirty="0">
                <a:latin typeface="Verdana" panose="020B0604030504040204" pitchFamily="34" charset="0"/>
                <a:ea typeface="Verdana" panose="020B0604030504040204" pitchFamily="34" charset="0"/>
                <a:cs typeface="Verdana" panose="020B0604030504040204" pitchFamily="34" charset="0"/>
              </a:rPr>
              <a:t>, kas jau šobrīd ir ieplānoti </a:t>
            </a:r>
            <a:r>
              <a:rPr lang="lv-LV" dirty="0" smtClean="0">
                <a:latin typeface="Verdana" panose="020B0604030504040204" pitchFamily="34" charset="0"/>
                <a:ea typeface="Verdana" panose="020B0604030504040204" pitchFamily="34" charset="0"/>
                <a:cs typeface="Verdana" panose="020B0604030504040204" pitchFamily="34" charset="0"/>
              </a:rPr>
              <a:t>vai </a:t>
            </a:r>
            <a:r>
              <a:rPr lang="lv-LV" dirty="0">
                <a:latin typeface="Verdana" panose="020B0604030504040204" pitchFamily="34" charset="0"/>
                <a:ea typeface="Verdana" panose="020B0604030504040204" pitchFamily="34" charset="0"/>
                <a:cs typeface="Verdana" panose="020B0604030504040204" pitchFamily="34" charset="0"/>
              </a:rPr>
              <a:t>tiek ieviesti, Rīcības plānā </a:t>
            </a:r>
            <a:r>
              <a:rPr lang="lv-LV" dirty="0" smtClean="0">
                <a:latin typeface="Verdana" panose="020B0604030504040204" pitchFamily="34" charset="0"/>
                <a:ea typeface="Verdana" panose="020B0604030504040204" pitchFamily="34" charset="0"/>
                <a:cs typeface="Verdana" panose="020B0604030504040204" pitchFamily="34" charset="0"/>
              </a:rPr>
              <a:t>netiek iekļauti</a:t>
            </a:r>
            <a:endParaRPr lang="lv-LV" dirty="0"/>
          </a:p>
        </p:txBody>
      </p:sp>
      <p:sp>
        <p:nvSpPr>
          <p:cNvPr id="10" name="Text Placeholder 9"/>
          <p:cNvSpPr>
            <a:spLocks noGrp="1"/>
          </p:cNvSpPr>
          <p:nvPr>
            <p:ph type="body" sz="quarter" idx="10"/>
          </p:nvPr>
        </p:nvSpPr>
        <p:spPr/>
        <p:txBody>
          <a:bodyPr/>
          <a:lstStyle/>
          <a:p>
            <a:endParaRPr lang="lv-LV"/>
          </a:p>
        </p:txBody>
      </p:sp>
      <p:sp>
        <p:nvSpPr>
          <p:cNvPr id="11" name="Text Placeholder 10"/>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pPr>
              <a:defRPr/>
            </a:pPr>
            <a:fld id="{2773F73F-A0AB-4429-B726-ADE44EA0B98B}" type="slidenum">
              <a:rPr lang="en-US" altLang="en-US" smtClean="0"/>
              <a:pPr>
                <a:defRPr/>
              </a:pPr>
              <a:t>18</a:t>
            </a:fld>
            <a:endParaRPr lang="en-US" altLang="en-US"/>
          </a:p>
        </p:txBody>
      </p:sp>
    </p:spTree>
    <p:extLst>
      <p:ext uri="{BB962C8B-B14F-4D97-AF65-F5344CB8AC3E}">
        <p14:creationId xmlns:p14="http://schemas.microsoft.com/office/powerpoint/2010/main" val="2171670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65455"/>
            <a:ext cx="6096000" cy="717360"/>
          </a:xfrm>
        </p:spPr>
        <p:txBody>
          <a:bodyPr>
            <a:noAutofit/>
          </a:bodyPr>
          <a:lstStyle/>
          <a:p>
            <a:r>
              <a:rPr lang="lv-LV" sz="3200" dirty="0" smtClean="0"/>
              <a:t>Plānā paredzētie pasākumi</a:t>
            </a:r>
            <a:endParaRPr lang="en-US" sz="3200"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19</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2464642105"/>
              </p:ext>
            </p:extLst>
          </p:nvPr>
        </p:nvGraphicFramePr>
        <p:xfrm>
          <a:off x="481676" y="1814640"/>
          <a:ext cx="8357524" cy="5043360"/>
        </p:xfrm>
        <a:graphic>
          <a:graphicData uri="http://schemas.openxmlformats.org/drawingml/2006/table">
            <a:tbl>
              <a:tblPr firstRow="1" bandRow="1">
                <a:tableStyleId>{5C22544A-7EE6-4342-B048-85BDC9FD1C3A}</a:tableStyleId>
              </a:tblPr>
              <a:tblGrid>
                <a:gridCol w="534979"/>
                <a:gridCol w="5350432"/>
                <a:gridCol w="2472113"/>
              </a:tblGrid>
              <a:tr h="459560">
                <a:tc>
                  <a:txBody>
                    <a:bodyPr/>
                    <a:lstStyle/>
                    <a:p>
                      <a:r>
                        <a:rPr lang="lv-LV" dirty="0" smtClean="0"/>
                        <a:t>Nr.</a:t>
                      </a:r>
                      <a:endParaRPr lang="en-US" dirty="0"/>
                    </a:p>
                  </a:txBody>
                  <a:tcPr/>
                </a:tc>
                <a:tc>
                  <a:txBody>
                    <a:bodyPr/>
                    <a:lstStyle/>
                    <a:p>
                      <a:pPr algn="ctr"/>
                      <a:r>
                        <a:rPr lang="lv-LV" dirty="0" smtClean="0"/>
                        <a:t>Pasākums</a:t>
                      </a:r>
                      <a:endParaRPr lang="en-US" dirty="0"/>
                    </a:p>
                  </a:txBody>
                  <a:tcPr/>
                </a:tc>
                <a:tc>
                  <a:txBody>
                    <a:bodyPr/>
                    <a:lstStyle/>
                    <a:p>
                      <a:pPr algn="ctr"/>
                      <a:r>
                        <a:rPr lang="lv-LV" dirty="0" smtClean="0"/>
                        <a:t>Rezultāts</a:t>
                      </a:r>
                      <a:endParaRPr lang="en-US" dirty="0"/>
                    </a:p>
                  </a:txBody>
                  <a:tcPr/>
                </a:tc>
              </a:tr>
              <a:tr h="459560">
                <a:tc rowSpan="2">
                  <a:txBody>
                    <a:bodyPr/>
                    <a:lstStyle/>
                    <a:p>
                      <a:r>
                        <a:rPr lang="lv-LV" sz="1400" b="1" dirty="0" smtClean="0">
                          <a:latin typeface="+mj-lt"/>
                        </a:rPr>
                        <a:t>1.</a:t>
                      </a:r>
                      <a:r>
                        <a:rPr lang="lv-LV" sz="1400" b="1" baseline="0" dirty="0" smtClean="0">
                          <a:latin typeface="+mj-lt"/>
                        </a:rPr>
                        <a:t> </a:t>
                      </a:r>
                      <a:endParaRPr lang="en-US" sz="1400" b="1" dirty="0">
                        <a:latin typeface="+mj-lt"/>
                      </a:endParaRPr>
                    </a:p>
                  </a:txBody>
                  <a:tcPr/>
                </a:tc>
                <a:tc gridSpan="2">
                  <a:txBody>
                    <a:bodyPr/>
                    <a:lstStyle/>
                    <a:p>
                      <a:r>
                        <a:rPr lang="lv-LV" sz="1400" b="1" dirty="0" smtClean="0">
                          <a:latin typeface="+mj-lt"/>
                        </a:rPr>
                        <a:t>Papildus finansējums uzņēmējdarbības atbalsta infrastruktūrai</a:t>
                      </a:r>
                      <a:endParaRPr lang="en-US" sz="1400" b="1" dirty="0">
                        <a:latin typeface="+mj-lt"/>
                      </a:endParaRPr>
                    </a:p>
                  </a:txBody>
                  <a:tcPr/>
                </a:tc>
                <a:tc hMerge="1">
                  <a:txBody>
                    <a:bodyPr/>
                    <a:lstStyle/>
                    <a:p>
                      <a:endParaRPr lang="en-US"/>
                    </a:p>
                  </a:txBody>
                  <a:tcPr/>
                </a:tc>
              </a:tr>
              <a:tr h="459560">
                <a:tc vMerge="1">
                  <a:txBody>
                    <a:bodyPr/>
                    <a:lstStyle/>
                    <a:p>
                      <a:endParaRPr lang="en-US" dirty="0"/>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dirty="0" smtClean="0">
                          <a:latin typeface="+mj-lt"/>
                          <a:ea typeface="Verdana" panose="020B0604030504040204" pitchFamily="34" charset="0"/>
                          <a:cs typeface="Verdana" panose="020B0604030504040204" pitchFamily="34" charset="0"/>
                        </a:rPr>
                        <a:t>Eiropas Savienības fondu </a:t>
                      </a:r>
                      <a:r>
                        <a:rPr lang="lv-LV" sz="1200" dirty="0" err="1" smtClean="0">
                          <a:latin typeface="+mj-lt"/>
                          <a:ea typeface="Verdana" panose="020B0604030504040204" pitchFamily="34" charset="0"/>
                          <a:cs typeface="Verdana" panose="020B0604030504040204" pitchFamily="34" charset="0"/>
                        </a:rPr>
                        <a:t>vidussposma</a:t>
                      </a:r>
                      <a:r>
                        <a:rPr lang="lv-LV" sz="1200" dirty="0" smtClean="0">
                          <a:latin typeface="+mj-lt"/>
                          <a:ea typeface="Verdana" panose="020B0604030504040204" pitchFamily="34" charset="0"/>
                          <a:cs typeface="Verdana" panose="020B0604030504040204" pitchFamily="34" charset="0"/>
                        </a:rPr>
                        <a:t> izvērtējuma ietvaros izvērtēt papildu          29 000 000 </a:t>
                      </a:r>
                      <a:r>
                        <a:rPr lang="lv-LV" sz="1200" dirty="0" err="1" smtClean="0">
                          <a:latin typeface="+mj-lt"/>
                          <a:ea typeface="Verdana" panose="020B0604030504040204" pitchFamily="34" charset="0"/>
                          <a:cs typeface="Verdana" panose="020B0604030504040204" pitchFamily="34" charset="0"/>
                        </a:rPr>
                        <a:t>euro</a:t>
                      </a:r>
                      <a:r>
                        <a:rPr lang="lv-LV" sz="1200" dirty="0" smtClean="0">
                          <a:latin typeface="+mj-lt"/>
                          <a:ea typeface="Verdana" panose="020B0604030504040204" pitchFamily="34" charset="0"/>
                          <a:cs typeface="Verdana" panose="020B0604030504040204" pitchFamily="34" charset="0"/>
                        </a:rPr>
                        <a:t>  ERAF Latgales programma</a:t>
                      </a:r>
                      <a:r>
                        <a:rPr lang="lv-LV" sz="1200" baseline="0" dirty="0" smtClean="0">
                          <a:latin typeface="+mj-lt"/>
                          <a:ea typeface="Verdana" panose="020B0604030504040204" pitchFamily="34" charset="0"/>
                          <a:cs typeface="Verdana" panose="020B0604030504040204" pitchFamily="34" charset="0"/>
                        </a:rPr>
                        <a:t> (grozījumi </a:t>
                      </a:r>
                      <a:r>
                        <a:rPr lang="lv-LV" sz="1200" dirty="0" smtClean="0">
                          <a:latin typeface="+mj-lt"/>
                          <a:ea typeface="Verdana" panose="020B0604030504040204" pitchFamily="34" charset="0"/>
                          <a:cs typeface="Verdana" panose="020B0604030504040204" pitchFamily="34" charset="0"/>
                        </a:rPr>
                        <a:t>SAM 562.,</a:t>
                      </a:r>
                      <a:r>
                        <a:rPr lang="lv-LV" sz="1200" baseline="0" dirty="0" smtClean="0">
                          <a:latin typeface="+mj-lt"/>
                          <a:ea typeface="Verdana" panose="020B0604030504040204" pitchFamily="34" charset="0"/>
                          <a:cs typeface="Verdana" panose="020B0604030504040204" pitchFamily="34" charset="0"/>
                        </a:rPr>
                        <a:t> 3.kārta )</a:t>
                      </a:r>
                      <a:endParaRPr lang="en-US" sz="1200" dirty="0">
                        <a:latin typeface="+mj-lt"/>
                      </a:endParaRPr>
                    </a:p>
                  </a:txBody>
                  <a:tcPr/>
                </a:tc>
                <a:tc>
                  <a:txBody>
                    <a:bodyPr/>
                    <a:lstStyle/>
                    <a:p>
                      <a:r>
                        <a:rPr lang="lv-LV" sz="1200" kern="1200" dirty="0" smtClean="0">
                          <a:solidFill>
                            <a:schemeClr val="dk1"/>
                          </a:solidFill>
                          <a:effectLst/>
                          <a:latin typeface="+mj-lt"/>
                          <a:ea typeface="+mn-ea"/>
                          <a:cs typeface="+mn-cs"/>
                        </a:rPr>
                        <a:t>484 jaunradītā darbavieta</a:t>
                      </a:r>
                    </a:p>
                    <a:p>
                      <a:endParaRPr lang="lv-LV" sz="1200" kern="1200" dirty="0" smtClean="0">
                        <a:solidFill>
                          <a:schemeClr val="dk1"/>
                        </a:solidFill>
                        <a:effectLst/>
                        <a:latin typeface="+mj-lt"/>
                        <a:ea typeface="+mn-ea"/>
                        <a:cs typeface="+mn-cs"/>
                      </a:endParaRPr>
                    </a:p>
                    <a:p>
                      <a:r>
                        <a:rPr lang="lv-LV" sz="1200" kern="1200" dirty="0" smtClean="0">
                          <a:solidFill>
                            <a:schemeClr val="dk1"/>
                          </a:solidFill>
                          <a:effectLst/>
                          <a:latin typeface="+mj-lt"/>
                          <a:ea typeface="+mn-ea"/>
                          <a:cs typeface="+mn-cs"/>
                        </a:rPr>
                        <a:t>29 milj. </a:t>
                      </a:r>
                      <a:r>
                        <a:rPr lang="lv-LV" sz="1200" kern="1200" dirty="0" err="1" smtClean="0">
                          <a:solidFill>
                            <a:schemeClr val="dk1"/>
                          </a:solidFill>
                          <a:effectLst/>
                          <a:latin typeface="+mj-lt"/>
                          <a:ea typeface="+mn-ea"/>
                          <a:cs typeface="+mn-cs"/>
                        </a:rPr>
                        <a:t>euro</a:t>
                      </a:r>
                      <a:r>
                        <a:rPr lang="lv-LV" sz="1200" kern="1200" dirty="0" smtClean="0">
                          <a:solidFill>
                            <a:schemeClr val="dk1"/>
                          </a:solidFill>
                          <a:effectLst/>
                          <a:latin typeface="+mj-lt"/>
                          <a:ea typeface="+mn-ea"/>
                          <a:cs typeface="+mn-cs"/>
                        </a:rPr>
                        <a:t> piesaistītās investīcijas</a:t>
                      </a:r>
                    </a:p>
                  </a:txBody>
                  <a:tcPr/>
                </a:tc>
              </a:tr>
              <a:tr h="459560">
                <a:tc rowSpan="2">
                  <a:txBody>
                    <a:bodyPr/>
                    <a:lstStyle/>
                    <a:p>
                      <a:r>
                        <a:rPr lang="lv-LV" sz="1400" b="1" dirty="0" smtClean="0">
                          <a:latin typeface="+mj-lt"/>
                        </a:rPr>
                        <a:t>2.</a:t>
                      </a:r>
                      <a:endParaRPr lang="en-US" sz="1400" b="1" dirty="0">
                        <a:latin typeface="+mj-lt"/>
                      </a:endParaRPr>
                    </a:p>
                  </a:txBody>
                  <a:tcPr/>
                </a:tc>
                <a:tc gridSpan="2">
                  <a:txBody>
                    <a:bodyPr/>
                    <a:lstStyle/>
                    <a:p>
                      <a:r>
                        <a:rPr lang="lv-LV" sz="1400" b="1" dirty="0" smtClean="0">
                          <a:latin typeface="+mj-lt"/>
                        </a:rPr>
                        <a:t>SEZ atbalsta paplašināšana ar ieguldījumiem darba spēkā</a:t>
                      </a:r>
                      <a:endParaRPr lang="en-US" sz="1400" b="1" dirty="0">
                        <a:latin typeface="+mj-lt"/>
                      </a:endParaRPr>
                    </a:p>
                  </a:txBody>
                  <a:tcPr/>
                </a:tc>
                <a:tc hMerge="1">
                  <a:txBody>
                    <a:bodyPr/>
                    <a:lstStyle/>
                    <a:p>
                      <a:endParaRPr lang="en-US"/>
                    </a:p>
                  </a:txBody>
                  <a:tcPr/>
                </a:tc>
              </a:tr>
              <a:tr h="459560">
                <a:tc vMerge="1">
                  <a:txBody>
                    <a:bodyPr/>
                    <a:lstStyle/>
                    <a:p>
                      <a:endParaRPr lang="en-US" dirty="0"/>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altLang="en-US" sz="1200" dirty="0" smtClean="0">
                          <a:latin typeface="+mj-lt"/>
                          <a:ea typeface="Verdana" panose="020B0604030504040204" pitchFamily="34" charset="0"/>
                          <a:cs typeface="Verdana" panose="020B0604030504040204" pitchFamily="34" charset="0"/>
                        </a:rPr>
                        <a:t>Grozījumi likumā “Par nodokļu piemērošanu brīvostās un speciālajās ekonomiskajās zonās”</a:t>
                      </a:r>
                      <a:r>
                        <a:rPr lang="lv-LV" altLang="en-US" sz="1200" baseline="0" dirty="0" smtClean="0">
                          <a:latin typeface="+mj-lt"/>
                          <a:ea typeface="Verdana" panose="020B0604030504040204" pitchFamily="34" charset="0"/>
                          <a:cs typeface="Verdana" panose="020B0604030504040204" pitchFamily="34" charset="0"/>
                        </a:rPr>
                        <a:t> ; grozījumi Latgales SEZ likumā</a:t>
                      </a:r>
                      <a:endParaRPr lang="lv-LV" sz="1200" kern="1200" dirty="0" smtClean="0">
                        <a:solidFill>
                          <a:schemeClr val="dk1"/>
                        </a:solidFill>
                        <a:effectLst/>
                        <a:latin typeface="+mj-lt"/>
                        <a:ea typeface="+mn-ea"/>
                        <a:cs typeface="+mn-cs"/>
                      </a:endParaRPr>
                    </a:p>
                  </a:txBody>
                  <a:tcPr/>
                </a:tc>
                <a:tc>
                  <a:txBody>
                    <a:bodyPr/>
                    <a:lstStyle/>
                    <a:p>
                      <a:r>
                        <a:rPr lang="lv-LV" sz="1200" dirty="0" smtClean="0">
                          <a:latin typeface="+mj-lt"/>
                        </a:rPr>
                        <a:t> 165 jaunas darba vietas</a:t>
                      </a:r>
                      <a:endParaRPr lang="en-US" sz="1200" dirty="0">
                        <a:latin typeface="+mj-lt"/>
                      </a:endParaRPr>
                    </a:p>
                  </a:txBody>
                  <a:tcPr/>
                </a:tc>
              </a:tr>
              <a:tr h="459560">
                <a:tc rowSpan="2">
                  <a:txBody>
                    <a:bodyPr/>
                    <a:lstStyle/>
                    <a:p>
                      <a:r>
                        <a:rPr lang="lv-LV" sz="1400" b="1" dirty="0" smtClean="0">
                          <a:latin typeface="+mj-lt"/>
                        </a:rPr>
                        <a:t>3. </a:t>
                      </a:r>
                      <a:endParaRPr lang="en-US" sz="1400" b="1" dirty="0">
                        <a:latin typeface="+mj-lt"/>
                      </a:endParaRPr>
                    </a:p>
                  </a:txBody>
                  <a:tcPr/>
                </a:tc>
                <a:tc gridSpan="2">
                  <a:txBody>
                    <a:bodyPr/>
                    <a:lstStyle/>
                    <a:p>
                      <a:r>
                        <a:rPr lang="lv-LV" sz="1400" b="1" dirty="0" smtClean="0">
                          <a:latin typeface="+mj-lt"/>
                        </a:rPr>
                        <a:t>Komercdarbības</a:t>
                      </a:r>
                      <a:r>
                        <a:rPr lang="lv-LV" sz="1400" b="1" baseline="0" dirty="0" smtClean="0">
                          <a:latin typeface="+mj-lt"/>
                        </a:rPr>
                        <a:t> atbalsta pasākumi Latgales reģionā</a:t>
                      </a:r>
                      <a:endParaRPr lang="en-US" sz="1400" b="1" dirty="0">
                        <a:latin typeface="+mj-lt"/>
                      </a:endParaRPr>
                    </a:p>
                  </a:txBody>
                  <a:tcPr/>
                </a:tc>
                <a:tc hMerge="1">
                  <a:txBody>
                    <a:bodyPr/>
                    <a:lstStyle/>
                    <a:p>
                      <a:endParaRPr lang="en-US"/>
                    </a:p>
                  </a:txBody>
                  <a:tcPr/>
                </a:tc>
              </a:tr>
              <a:tr h="459560">
                <a:tc vMerge="1">
                  <a:txBody>
                    <a:bodyPr/>
                    <a:lstStyle/>
                    <a:p>
                      <a:endParaRPr lang="en-US" dirty="0"/>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dirty="0" smtClean="0">
                          <a:latin typeface="+mj-lt"/>
                        </a:rPr>
                        <a:t>Latgales uzņēmējdarbības atbalsta centra atbalstu pasākumu izstrāde jauniešiem un augošiem komersantiem </a:t>
                      </a:r>
                      <a:r>
                        <a:rPr lang="lv-LV" sz="1050" dirty="0" smtClean="0">
                          <a:latin typeface="+mj-lt"/>
                        </a:rPr>
                        <a:t>(NFI</a:t>
                      </a:r>
                      <a:r>
                        <a:rPr lang="lv-LV" sz="1050" baseline="0" dirty="0" smtClean="0">
                          <a:latin typeface="+mj-lt"/>
                        </a:rPr>
                        <a:t> - </a:t>
                      </a:r>
                      <a:r>
                        <a:rPr lang="lv-LV" sz="1050" baseline="0" dirty="0" smtClean="0">
                          <a:latin typeface="Verdana" panose="020B0604030504040204" pitchFamily="34" charset="0"/>
                          <a:ea typeface="Verdana" panose="020B0604030504040204" pitchFamily="34" charset="0"/>
                          <a:cs typeface="Verdana" panose="020B0604030504040204" pitchFamily="34" charset="0"/>
                        </a:rPr>
                        <a:t>t</a:t>
                      </a:r>
                      <a:r>
                        <a:rPr lang="lv-LV" sz="1050" dirty="0" smtClean="0">
                          <a:latin typeface="Verdana" panose="020B0604030504040204" pitchFamily="34" charset="0"/>
                          <a:ea typeface="Verdana" panose="020B0604030504040204" pitchFamily="34" charset="0"/>
                          <a:cs typeface="Verdana" panose="020B0604030504040204" pitchFamily="34" charset="0"/>
                        </a:rPr>
                        <a:t>iks precizēts</a:t>
                      </a:r>
                      <a:r>
                        <a:rPr lang="lv-LV" sz="1050" baseline="0" dirty="0" smtClean="0">
                          <a:latin typeface="Verdana" panose="020B0604030504040204" pitchFamily="34" charset="0"/>
                          <a:ea typeface="Verdana" panose="020B0604030504040204" pitchFamily="34" charset="0"/>
                          <a:cs typeface="Verdana" panose="020B0604030504040204" pitchFamily="34" charset="0"/>
                        </a:rPr>
                        <a:t> pēc saprašanās memoranda apstiprināšanas*)</a:t>
                      </a:r>
                    </a:p>
                    <a:p>
                      <a:endParaRPr lang="en-US" sz="1200" dirty="0">
                        <a:latin typeface="+mj-lt"/>
                      </a:endParaRPr>
                    </a:p>
                  </a:txBody>
                  <a:tcPr/>
                </a:tc>
                <a:tc>
                  <a:txBody>
                    <a:bodyPr/>
                    <a:lstStyle/>
                    <a:p>
                      <a:pPr lvl="0"/>
                      <a:r>
                        <a:rPr lang="lv-LV" sz="1200" kern="1200" dirty="0" smtClean="0">
                          <a:solidFill>
                            <a:schemeClr val="dk1"/>
                          </a:solidFill>
                          <a:effectLst/>
                          <a:latin typeface="+mj-lt"/>
                          <a:ea typeface="+mn-ea"/>
                          <a:cs typeface="+mn-cs"/>
                        </a:rPr>
                        <a:t>~ 50 atbalstīti jaunie talanti</a:t>
                      </a:r>
                    </a:p>
                    <a:p>
                      <a:pPr lvl="0"/>
                      <a:r>
                        <a:rPr lang="lv-LV" sz="1200" kern="1200" dirty="0" smtClean="0">
                          <a:solidFill>
                            <a:schemeClr val="dk1"/>
                          </a:solidFill>
                          <a:effectLst/>
                          <a:latin typeface="+mj-lt"/>
                          <a:ea typeface="+mn-ea"/>
                          <a:cs typeface="+mn-cs"/>
                        </a:rPr>
                        <a:t>~ 50 atbalstīta projektu idejas produktivitātes celšanai</a:t>
                      </a:r>
                    </a:p>
                    <a:p>
                      <a:pPr lvl="0"/>
                      <a:r>
                        <a:rPr lang="lv-LV" sz="1200" kern="1200" dirty="0" smtClean="0">
                          <a:solidFill>
                            <a:schemeClr val="dk1"/>
                          </a:solidFill>
                          <a:effectLst/>
                          <a:latin typeface="+mj-lt"/>
                          <a:ea typeface="+mn-ea"/>
                          <a:cs typeface="+mn-cs"/>
                        </a:rPr>
                        <a:t>~ 50 jaunas darba vietas</a:t>
                      </a:r>
                      <a:endParaRPr lang="en-US" sz="1200" dirty="0">
                        <a:latin typeface="+mj-lt"/>
                      </a:endParaRPr>
                    </a:p>
                  </a:txBody>
                  <a:tcPr/>
                </a:tc>
              </a:tr>
              <a:tr h="459560">
                <a:tc rowSpan="2">
                  <a:txBody>
                    <a:bodyPr/>
                    <a:lstStyle/>
                    <a:p>
                      <a:r>
                        <a:rPr lang="lv-LV" sz="1400" b="1" dirty="0" smtClean="0">
                          <a:latin typeface="+mj-lt"/>
                        </a:rPr>
                        <a:t>4. </a:t>
                      </a:r>
                      <a:endParaRPr lang="en-US" sz="1400" b="1" dirty="0">
                        <a:latin typeface="+mj-lt"/>
                      </a:endParaRPr>
                    </a:p>
                  </a:txBody>
                  <a:tcPr/>
                </a:tc>
                <a:tc gridSpan="2">
                  <a:txBody>
                    <a:bodyPr/>
                    <a:lstStyle/>
                    <a:p>
                      <a:r>
                        <a:rPr lang="lv-LV" sz="1400" b="1" dirty="0" smtClean="0">
                          <a:latin typeface="+mj-lt"/>
                        </a:rPr>
                        <a:t>Pašvaldību tiesību paplašināšana uzņēmējdarbības atbalstam</a:t>
                      </a:r>
                      <a:endParaRPr lang="en-US" sz="1400" b="1" dirty="0">
                        <a:latin typeface="+mj-lt"/>
                      </a:endParaRPr>
                    </a:p>
                  </a:txBody>
                  <a:tcPr/>
                </a:tc>
                <a:tc hMerge="1">
                  <a:txBody>
                    <a:bodyPr/>
                    <a:lstStyle/>
                    <a:p>
                      <a:endParaRPr lang="en-US"/>
                    </a:p>
                  </a:txBody>
                  <a:tcPr/>
                </a:tc>
              </a:tr>
              <a:tr h="459560">
                <a:tc vMerge="1">
                  <a:txBody>
                    <a:bodyPr/>
                    <a:lstStyle/>
                    <a:p>
                      <a:endParaRPr lang="en-US" dirty="0"/>
                    </a:p>
                  </a:txBody>
                  <a:tcPr/>
                </a:tc>
                <a:tc>
                  <a:txBody>
                    <a:bodyPr/>
                    <a:lstStyle/>
                    <a:p>
                      <a:pPr marL="0" marR="0" lvl="1" indent="0" algn="l" defTabSz="939575" rtl="0" eaLnBrk="1" fontAlgn="auto" latinLnBrk="0" hangingPunct="1">
                        <a:lnSpc>
                          <a:spcPct val="100000"/>
                        </a:lnSpc>
                        <a:spcBef>
                          <a:spcPts val="0"/>
                        </a:spcBef>
                        <a:spcAft>
                          <a:spcPts val="0"/>
                        </a:spcAft>
                        <a:buClrTx/>
                        <a:buSzTx/>
                        <a:buFontTx/>
                        <a:buNone/>
                        <a:tabLst/>
                        <a:defRPr/>
                      </a:pPr>
                      <a:r>
                        <a:rPr lang="lv-LV" sz="1200" i="0" dirty="0" smtClean="0">
                          <a:solidFill>
                            <a:schemeClr val="tx1"/>
                          </a:solidFill>
                          <a:latin typeface="+mj-lt"/>
                        </a:rPr>
                        <a:t>Grozījumi </a:t>
                      </a:r>
                      <a:r>
                        <a:rPr lang="lv-LV" sz="1200" b="0" i="0" kern="1200" dirty="0" smtClean="0">
                          <a:solidFill>
                            <a:schemeClr val="tx1"/>
                          </a:solidFill>
                          <a:effectLst/>
                          <a:latin typeface="+mj-lt"/>
                          <a:ea typeface="+mn-ea"/>
                          <a:cs typeface="+mn-cs"/>
                        </a:rPr>
                        <a:t>Publiskas personas mantas atsavināšanas likumā,</a:t>
                      </a:r>
                      <a:r>
                        <a:rPr lang="lv-LV" sz="1200" b="0" i="0" kern="1200" baseline="0" dirty="0" smtClean="0">
                          <a:solidFill>
                            <a:schemeClr val="tx1"/>
                          </a:solidFill>
                          <a:effectLst/>
                          <a:latin typeface="+mj-lt"/>
                          <a:ea typeface="+mn-ea"/>
                          <a:cs typeface="+mn-cs"/>
                        </a:rPr>
                        <a:t> </a:t>
                      </a:r>
                      <a:r>
                        <a:rPr lang="lv-LV" sz="1200" b="0" i="0" kern="1200" dirty="0" smtClean="0">
                          <a:solidFill>
                            <a:schemeClr val="tx1"/>
                          </a:solidFill>
                          <a:effectLst/>
                          <a:latin typeface="+mj-lt"/>
                          <a:ea typeface="+mn-ea"/>
                          <a:cs typeface="+mn-cs"/>
                        </a:rPr>
                        <a:t>Publiskas personas mantas un finanšu līdzekļu izšķērdēšanas un novēršanas likumā</a:t>
                      </a:r>
                      <a:r>
                        <a:rPr lang="lv-LV" sz="1200" b="0" i="0" kern="1200" baseline="0" dirty="0" smtClean="0">
                          <a:solidFill>
                            <a:schemeClr val="tx1"/>
                          </a:solidFill>
                          <a:effectLst/>
                          <a:latin typeface="+mj-lt"/>
                          <a:ea typeface="+mn-ea"/>
                          <a:cs typeface="+mn-cs"/>
                        </a:rPr>
                        <a:t> un </a:t>
                      </a:r>
                      <a:r>
                        <a:rPr lang="lv-LV" sz="1200" b="0" i="0" kern="1200" dirty="0" smtClean="0">
                          <a:solidFill>
                            <a:schemeClr val="tx1"/>
                          </a:solidFill>
                          <a:effectLst/>
                          <a:latin typeface="+mj-lt"/>
                          <a:ea typeface="+mn-ea"/>
                          <a:cs typeface="+mn-cs"/>
                        </a:rPr>
                        <a:t>likumā „Par pašvaldību budžetiem”</a:t>
                      </a:r>
                      <a:endParaRPr lang="en-US" sz="1200" b="0" i="0" dirty="0" smtClean="0">
                        <a:solidFill>
                          <a:schemeClr val="tx1"/>
                        </a:solidFill>
                        <a:latin typeface="+mj-lt"/>
                        <a:ea typeface="Verdana" panose="020B0604030504040204" pitchFamily="34" charset="0"/>
                        <a:cs typeface="Verdana" panose="020B0604030504040204" pitchFamily="34" charset="0"/>
                      </a:endParaRPr>
                    </a:p>
                    <a:p>
                      <a:endParaRPr lang="en-US" sz="1200" dirty="0">
                        <a:latin typeface="+mj-lt"/>
                      </a:endParaRPr>
                    </a:p>
                  </a:txBody>
                  <a:tcPr/>
                </a:tc>
                <a:tc>
                  <a:txBody>
                    <a:bodyPr/>
                    <a:lstStyle/>
                    <a:p>
                      <a:r>
                        <a:rPr lang="lv-LV" sz="1200" dirty="0" smtClean="0">
                          <a:latin typeface="+mj-lt"/>
                        </a:rPr>
                        <a:t>600 000 privāto investīciju</a:t>
                      </a:r>
                    </a:p>
                    <a:p>
                      <a:endParaRPr lang="lv-LV" sz="1200" dirty="0" smtClean="0">
                        <a:latin typeface="+mj-lt"/>
                      </a:endParaRPr>
                    </a:p>
                    <a:p>
                      <a:r>
                        <a:rPr lang="lv-LV" sz="1200" dirty="0" smtClean="0">
                          <a:latin typeface="+mj-lt"/>
                        </a:rPr>
                        <a:t>10 jaunas darba vietas</a:t>
                      </a:r>
                      <a:endParaRPr lang="en-US" sz="1200" dirty="0">
                        <a:latin typeface="+mj-lt"/>
                      </a:endParaRPr>
                    </a:p>
                  </a:txBody>
                  <a:tcPr/>
                </a:tc>
              </a:tr>
            </a:tbl>
          </a:graphicData>
        </a:graphic>
      </p:graphicFrame>
    </p:spTree>
    <p:extLst>
      <p:ext uri="{BB962C8B-B14F-4D97-AF65-F5344CB8AC3E}">
        <p14:creationId xmlns:p14="http://schemas.microsoft.com/office/powerpoint/2010/main" val="3578707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CE7B2ECF-758E-4A57-9DD3-52E80A8BAA84}" type="slidenum">
              <a:rPr lang="en-US" altLang="en-US" smtClean="0"/>
              <a:pPr>
                <a:defRPr/>
              </a:pPr>
              <a:t>2</a:t>
            </a:fld>
            <a:endParaRPr lang="en-US" altLang="en-US"/>
          </a:p>
        </p:txBody>
      </p:sp>
      <p:graphicFrame>
        <p:nvGraphicFramePr>
          <p:cNvPr id="10" name="Chart 9"/>
          <p:cNvGraphicFramePr/>
          <p:nvPr>
            <p:extLst>
              <p:ext uri="{D42A27DB-BD31-4B8C-83A1-F6EECF244321}">
                <p14:modId xmlns:p14="http://schemas.microsoft.com/office/powerpoint/2010/main" val="2197745805"/>
              </p:ext>
            </p:extLst>
          </p:nvPr>
        </p:nvGraphicFramePr>
        <p:xfrm>
          <a:off x="1318436" y="829743"/>
          <a:ext cx="7899991" cy="302409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1917404" y="115186"/>
            <a:ext cx="6921796" cy="1036642"/>
          </a:xfrm>
          <a:prstGeom prst="rect">
            <a:avLst/>
          </a:prstGeom>
        </p:spPr>
        <p:txBody>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2200" b="1" dirty="0" smtClean="0">
                <a:latin typeface="Verdana" panose="020B0604030504040204" pitchFamily="34" charset="0"/>
                <a:ea typeface="Verdana" panose="020B0604030504040204" pitchFamily="34" charset="0"/>
                <a:cs typeface="Verdana" panose="020B0604030504040204" pitchFamily="34" charset="0"/>
              </a:rPr>
              <a:t>Atšķirīgā situācija reģionos</a:t>
            </a:r>
            <a:endParaRPr lang="en-GB" sz="22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Chart 4"/>
          <p:cNvGraphicFramePr/>
          <p:nvPr>
            <p:extLst>
              <p:ext uri="{D42A27DB-BD31-4B8C-83A1-F6EECF244321}">
                <p14:modId xmlns:p14="http://schemas.microsoft.com/office/powerpoint/2010/main" val="2810860677"/>
              </p:ext>
            </p:extLst>
          </p:nvPr>
        </p:nvGraphicFramePr>
        <p:xfrm>
          <a:off x="1438605" y="3829484"/>
          <a:ext cx="7659651" cy="2805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6225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5681" y="3149885"/>
            <a:ext cx="2715366" cy="1455366"/>
          </a:xfrm>
        </p:spPr>
        <p:txBody>
          <a:bodyPr>
            <a:noAutofit/>
          </a:bodyPr>
          <a:lstStyle/>
          <a:p>
            <a:r>
              <a:rPr lang="lv-LV" sz="4000" dirty="0" smtClean="0"/>
              <a:t>Paldies!</a:t>
            </a:r>
            <a:endParaRPr lang="lv-LV" sz="40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20</a:t>
            </a:fld>
            <a:endParaRPr lang="en-US" altLang="en-US"/>
          </a:p>
        </p:txBody>
      </p:sp>
    </p:spTree>
    <p:extLst>
      <p:ext uri="{BB962C8B-B14F-4D97-AF65-F5344CB8AC3E}">
        <p14:creationId xmlns:p14="http://schemas.microsoft.com/office/powerpoint/2010/main" val="3604722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Citu ministriju pasākumi</a:t>
            </a:r>
            <a:endParaRPr lang="en-US" dirty="0"/>
          </a:p>
        </p:txBody>
      </p:sp>
      <p:sp>
        <p:nvSpPr>
          <p:cNvPr id="3" name="Content Placeholder 2"/>
          <p:cNvSpPr>
            <a:spLocks noGrp="1"/>
          </p:cNvSpPr>
          <p:nvPr>
            <p:ph idx="1"/>
          </p:nvPr>
        </p:nvSpPr>
        <p:spPr>
          <a:xfrm>
            <a:off x="1819747" y="1258432"/>
            <a:ext cx="6867053" cy="4867741"/>
          </a:xfrm>
        </p:spPr>
        <p:txBody>
          <a:bodyPr>
            <a:normAutofit/>
          </a:bodyPr>
          <a:lstStyle/>
          <a:p>
            <a:pPr marL="342900" indent="-342900" algn="just">
              <a:buFont typeface="Arial" panose="020B0604020202020204" pitchFamily="34" charset="0"/>
              <a:buChar char="•"/>
            </a:pPr>
            <a:r>
              <a:rPr lang="lv-LV" dirty="0" smtClean="0"/>
              <a:t>VARAM pieprasījums ministrijām:</a:t>
            </a:r>
          </a:p>
          <a:p>
            <a:pPr marL="1104900" lvl="1" indent="-342900" algn="just">
              <a:buFont typeface="Wingdings" panose="05000000000000000000" pitchFamily="2" charset="2"/>
              <a:buChar char="ü"/>
            </a:pPr>
            <a:r>
              <a:rPr lang="lv-LV" dirty="0" smtClean="0">
                <a:latin typeface="Verdana" panose="020B0604030504040204" pitchFamily="34" charset="0"/>
                <a:ea typeface="Verdana" panose="020B0604030504040204" pitchFamily="34" charset="0"/>
                <a:cs typeface="Verdana" panose="020B0604030504040204" pitchFamily="34" charset="0"/>
              </a:rPr>
              <a:t>Lūdzām </a:t>
            </a:r>
            <a:r>
              <a:rPr lang="lv-LV" dirty="0">
                <a:latin typeface="Verdana" panose="020B0604030504040204" pitchFamily="34" charset="0"/>
                <a:ea typeface="Verdana" panose="020B0604030504040204" pitchFamily="34" charset="0"/>
                <a:cs typeface="Verdana" panose="020B0604030504040204" pitchFamily="34" charset="0"/>
              </a:rPr>
              <a:t>izvērtēt, vai </a:t>
            </a:r>
            <a:r>
              <a:rPr lang="lv-LV" dirty="0" smtClean="0">
                <a:latin typeface="Verdana" panose="020B0604030504040204" pitchFamily="34" charset="0"/>
                <a:ea typeface="Verdana" panose="020B0604030504040204" pitchFamily="34" charset="0"/>
                <a:cs typeface="Verdana" panose="020B0604030504040204" pitchFamily="34" charset="0"/>
              </a:rPr>
              <a:t>ministrijas </a:t>
            </a:r>
            <a:r>
              <a:rPr lang="lv-LV" dirty="0">
                <a:latin typeface="Verdana" panose="020B0604030504040204" pitchFamily="34" charset="0"/>
                <a:ea typeface="Verdana" panose="020B0604030504040204" pitchFamily="34" charset="0"/>
                <a:cs typeface="Verdana" panose="020B0604030504040204" pitchFamily="34" charset="0"/>
              </a:rPr>
              <a:t>laikā no 2018.-2020.gadam varētu īstenot </a:t>
            </a:r>
            <a:r>
              <a:rPr lang="lv-LV" dirty="0" smtClean="0">
                <a:latin typeface="Verdana" panose="020B0604030504040204" pitchFamily="34" charset="0"/>
                <a:ea typeface="Verdana" panose="020B0604030504040204" pitchFamily="34" charset="0"/>
                <a:cs typeface="Verdana" panose="020B0604030504040204" pitchFamily="34" charset="0"/>
              </a:rPr>
              <a:t>JAUNUS (papildu) </a:t>
            </a:r>
            <a:r>
              <a:rPr lang="lv-LV" dirty="0">
                <a:latin typeface="Verdana" panose="020B0604030504040204" pitchFamily="34" charset="0"/>
                <a:ea typeface="Verdana" panose="020B0604030504040204" pitchFamily="34" charset="0"/>
                <a:cs typeface="Verdana" panose="020B0604030504040204" pitchFamily="34" charset="0"/>
              </a:rPr>
              <a:t>pasākumus, kas vērsti uz Latgales reģiona </a:t>
            </a:r>
            <a:r>
              <a:rPr lang="lv-LV" dirty="0" smtClean="0">
                <a:latin typeface="Verdana" panose="020B0604030504040204" pitchFamily="34" charset="0"/>
                <a:ea typeface="Verdana" panose="020B0604030504040204" pitchFamily="34" charset="0"/>
                <a:cs typeface="Verdana" panose="020B0604030504040204" pitchFamily="34" charset="0"/>
              </a:rPr>
              <a:t>tautsaimniecības attīstību</a:t>
            </a:r>
          </a:p>
          <a:p>
            <a:pPr marL="342900" indent="-342900" algn="just">
              <a:buFont typeface="Arial" panose="020B0604020202020204" pitchFamily="34" charset="0"/>
              <a:buChar char="•"/>
            </a:pPr>
            <a:r>
              <a:rPr lang="lv-LV" dirty="0" smtClean="0"/>
              <a:t>Saņemta informācija </a:t>
            </a:r>
            <a:r>
              <a:rPr lang="lv-LV" b="1" dirty="0" smtClean="0"/>
              <a:t>tikai par jau iepriekš plānotiem</a:t>
            </a:r>
            <a:r>
              <a:rPr lang="lv-LV" dirty="0" smtClean="0"/>
              <a:t> pasākumiem</a:t>
            </a:r>
          </a:p>
          <a:p>
            <a:pPr marL="342900" indent="-342900" algn="just">
              <a:buFont typeface="Arial" panose="020B0604020202020204" pitchFamily="34" charset="0"/>
              <a:buChar char="•"/>
            </a:pPr>
            <a:endParaRPr lang="lv-LV" dirty="0"/>
          </a:p>
          <a:p>
            <a:pPr marL="1104900" lvl="1" indent="-342900" algn="just">
              <a:buFont typeface="Wingdings" panose="05000000000000000000" pitchFamily="2" charset="2"/>
              <a:buChar char="ü"/>
            </a:pPr>
            <a:r>
              <a:rPr lang="lv-LV" dirty="0" smtClean="0">
                <a:latin typeface="Verdana" panose="020B0604030504040204" pitchFamily="34" charset="0"/>
                <a:ea typeface="Verdana" panose="020B0604030504040204" pitchFamily="34" charset="0"/>
                <a:cs typeface="Verdana" panose="020B0604030504040204" pitchFamily="34" charset="0"/>
              </a:rPr>
              <a:t>Informācija </a:t>
            </a:r>
            <a:r>
              <a:rPr lang="lv-LV" dirty="0">
                <a:latin typeface="Verdana" panose="020B0604030504040204" pitchFamily="34" charset="0"/>
                <a:ea typeface="Verdana" panose="020B0604030504040204" pitchFamily="34" charset="0"/>
                <a:cs typeface="Verdana" panose="020B0604030504040204" pitchFamily="34" charset="0"/>
              </a:rPr>
              <a:t>ir saņemta no </a:t>
            </a:r>
            <a:r>
              <a:rPr lang="lv-LV" dirty="0" err="1">
                <a:latin typeface="Verdana" panose="020B0604030504040204" pitchFamily="34" charset="0"/>
                <a:ea typeface="Verdana" panose="020B0604030504040204" pitchFamily="34" charset="0"/>
                <a:cs typeface="Verdana" panose="020B0604030504040204" pitchFamily="34" charset="0"/>
              </a:rPr>
              <a:t>A</a:t>
            </a:r>
            <a:r>
              <a:rPr lang="lv-LV" dirty="0" err="1" smtClean="0">
                <a:latin typeface="Verdana" panose="020B0604030504040204" pitchFamily="34" charset="0"/>
                <a:ea typeface="Verdana" panose="020B0604030504040204" pitchFamily="34" charset="0"/>
                <a:cs typeface="Verdana" panose="020B0604030504040204" pitchFamily="34" charset="0"/>
              </a:rPr>
              <a:t>iM</a:t>
            </a:r>
            <a:r>
              <a:rPr lang="lv-LV" dirty="0" smtClean="0">
                <a:latin typeface="Verdana" panose="020B0604030504040204" pitchFamily="34" charset="0"/>
                <a:ea typeface="Verdana" panose="020B0604030504040204" pitchFamily="34" charset="0"/>
                <a:cs typeface="Verdana" panose="020B0604030504040204" pitchFamily="34" charset="0"/>
              </a:rPr>
              <a:t>, ĀM, EM, FM, IeM, IZM, KM, LM, SM, TM, VM, ZM </a:t>
            </a:r>
            <a:r>
              <a:rPr lang="lv-LV">
                <a:latin typeface="Verdana" panose="020B0604030504040204" pitchFamily="34" charset="0"/>
                <a:ea typeface="Verdana" panose="020B0604030504040204" pitchFamily="34" charset="0"/>
                <a:cs typeface="Verdana" panose="020B0604030504040204" pitchFamily="34" charset="0"/>
              </a:rPr>
              <a:t>un </a:t>
            </a:r>
            <a:r>
              <a:rPr lang="lv-LV" smtClean="0">
                <a:latin typeface="Verdana" panose="020B0604030504040204" pitchFamily="34" charset="0"/>
                <a:ea typeface="Verdana" panose="020B0604030504040204" pitchFamily="34" charset="0"/>
                <a:cs typeface="Verdana" panose="020B0604030504040204" pitchFamily="34" charset="0"/>
              </a:rPr>
              <a:t>VK</a:t>
            </a:r>
            <a:endParaRPr lang="lv-LV"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3</a:t>
            </a:fld>
            <a:endParaRPr lang="en-US" altLang="en-US"/>
          </a:p>
        </p:txBody>
      </p:sp>
    </p:spTree>
    <p:extLst>
      <p:ext uri="{BB962C8B-B14F-4D97-AF65-F5344CB8AC3E}">
        <p14:creationId xmlns:p14="http://schemas.microsoft.com/office/powerpoint/2010/main" val="2195262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3" y="2741813"/>
            <a:ext cx="5954685" cy="1032165"/>
          </a:xfrm>
        </p:spPr>
        <p:txBody>
          <a:bodyPr>
            <a:normAutofit/>
          </a:bodyPr>
          <a:lstStyle/>
          <a:p>
            <a:r>
              <a:rPr lang="lv-LV" sz="3600" dirty="0" smtClean="0"/>
              <a:t> I </a:t>
            </a:r>
            <a:r>
              <a:rPr lang="lv-LV" sz="3600" dirty="0" err="1" smtClean="0"/>
              <a:t>Kultūra&amp;Sociālais</a:t>
            </a:r>
            <a:endParaRPr lang="en-US" sz="3600"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4</a:t>
            </a:fld>
            <a:endParaRPr lang="en-US" altLang="en-US"/>
          </a:p>
        </p:txBody>
      </p:sp>
    </p:spTree>
    <p:extLst>
      <p:ext uri="{BB962C8B-B14F-4D97-AF65-F5344CB8AC3E}">
        <p14:creationId xmlns:p14="http://schemas.microsoft.com/office/powerpoint/2010/main" val="392873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smtClean="0"/>
              <a:t>Kultūras ministrija</a:t>
            </a:r>
            <a:endParaRPr lang="lv-LV" sz="2800" dirty="0"/>
          </a:p>
        </p:txBody>
      </p:sp>
      <p:sp>
        <p:nvSpPr>
          <p:cNvPr id="3" name="Content Placeholder 2"/>
          <p:cNvSpPr>
            <a:spLocks noGrp="1"/>
          </p:cNvSpPr>
          <p:nvPr>
            <p:ph idx="1"/>
          </p:nvPr>
        </p:nvSpPr>
        <p:spPr>
          <a:xfrm>
            <a:off x="651164" y="1752600"/>
            <a:ext cx="8035636" cy="4373573"/>
          </a:xfrm>
        </p:spPr>
        <p:txBody>
          <a:bodyPr/>
          <a:lstStyle/>
          <a:p>
            <a:pPr marL="342900" indent="-342900">
              <a:buFont typeface="Arial" panose="020B0604020202020204" pitchFamily="34" charset="0"/>
              <a:buChar char="•"/>
            </a:pPr>
            <a:r>
              <a:rPr lang="lv-LV" dirty="0"/>
              <a:t>Kultūras ministrijas NVO atbalsta programma Latvijas </a:t>
            </a:r>
            <a:r>
              <a:rPr lang="lv-LV" dirty="0" smtClean="0"/>
              <a:t>reģionos;</a:t>
            </a:r>
          </a:p>
          <a:p>
            <a:pPr marL="342900" indent="-342900">
              <a:buFont typeface="Arial" panose="020B0604020202020204" pitchFamily="34" charset="0"/>
              <a:buChar char="•"/>
            </a:pPr>
            <a:r>
              <a:rPr lang="lv-LV" dirty="0"/>
              <a:t>Latvijas valsts budžeta finansētā programma "NVO </a:t>
            </a:r>
            <a:r>
              <a:rPr lang="lv-LV" dirty="0" smtClean="0"/>
              <a:t>fonds“;</a:t>
            </a:r>
            <a:endParaRPr lang="lv-LV" dirty="0"/>
          </a:p>
          <a:p>
            <a:pPr marL="342900" indent="-342900">
              <a:buFont typeface="Arial" panose="020B0604020202020204" pitchFamily="34" charset="0"/>
              <a:buChar char="•"/>
            </a:pPr>
            <a:r>
              <a:rPr lang="lv-LV" dirty="0" smtClean="0"/>
              <a:t>VKKF mērķprogramma </a:t>
            </a:r>
            <a:r>
              <a:rPr lang="lv-LV" cap="all" dirty="0" smtClean="0"/>
              <a:t>„</a:t>
            </a:r>
            <a:r>
              <a:rPr lang="lv-LV" dirty="0" smtClean="0"/>
              <a:t>Latvijas valsts mežu atbalsts kultūras programmām reģionos</a:t>
            </a:r>
            <a:r>
              <a:rPr lang="lv-LV" cap="all" dirty="0" smtClean="0"/>
              <a:t>”. 540 000 EUR 2018.</a:t>
            </a:r>
            <a:r>
              <a:rPr lang="lv-LV" dirty="0" smtClean="0"/>
              <a:t>gadā;</a:t>
            </a:r>
          </a:p>
          <a:p>
            <a:pPr marL="342900" indent="-342900">
              <a:buFont typeface="Arial" panose="020B0604020202020204" pitchFamily="34" charset="0"/>
              <a:buChar char="•"/>
            </a:pPr>
            <a:r>
              <a:rPr lang="lv-LV" dirty="0" smtClean="0"/>
              <a:t>VKKF mērķprogramma „Daudzpusīgas profesionālās mākslas pieejamības nodrošināšana nacionālas vai reģionālas nozīmes attīstības centros Latvijas reģionos”. </a:t>
            </a:r>
          </a:p>
          <a:p>
            <a:pPr marL="342900" indent="-342900"/>
            <a:r>
              <a:rPr lang="lv-LV" smtClean="0"/>
              <a:t>	1 </a:t>
            </a:r>
            <a:r>
              <a:rPr lang="lv-LV" dirty="0" smtClean="0"/>
              <a:t>050 000 EUR 2018.gadā;</a:t>
            </a:r>
          </a:p>
          <a:p>
            <a:pPr marL="342900" indent="-342900">
              <a:buFont typeface="Arial" panose="020B0604020202020204" pitchFamily="34" charset="0"/>
              <a:buChar char="•"/>
            </a:pPr>
            <a:r>
              <a:rPr lang="lv-LV" dirty="0" smtClean="0"/>
              <a:t>Latgaliešu valodas pareizrakstības rīks.</a:t>
            </a:r>
          </a:p>
          <a:p>
            <a:pPr marL="342900" indent="-342900">
              <a:buFont typeface="Arial" panose="020B0604020202020204" pitchFamily="34" charset="0"/>
              <a:buChar char="•"/>
            </a:pPr>
            <a:endParaRPr lang="lv-LV" dirty="0" smtClean="0"/>
          </a:p>
          <a:p>
            <a:pPr marL="342900" indent="-342900">
              <a:buFont typeface="Arial" panose="020B0604020202020204" pitchFamily="34" charset="0"/>
              <a:buChar char="•"/>
            </a:pPr>
            <a:endParaRPr lang="lv-LV" dirty="0" smtClean="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5</a:t>
            </a:fld>
            <a:endParaRPr lang="en-US" altLang="en-US"/>
          </a:p>
        </p:txBody>
      </p:sp>
    </p:spTree>
    <p:extLst>
      <p:ext uri="{BB962C8B-B14F-4D97-AF65-F5344CB8AC3E}">
        <p14:creationId xmlns:p14="http://schemas.microsoft.com/office/powerpoint/2010/main" val="252430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8482" y="381000"/>
            <a:ext cx="6688318" cy="1036642"/>
          </a:xfrm>
        </p:spPr>
        <p:txBody>
          <a:bodyPr>
            <a:normAutofit/>
          </a:bodyPr>
          <a:lstStyle/>
          <a:p>
            <a:r>
              <a:rPr lang="lv-LV" altLang="en-US" sz="2800" dirty="0" smtClean="0"/>
              <a:t>Labklājības ministrija</a:t>
            </a:r>
            <a:endParaRPr lang="en-GB" sz="2000" b="0" dirty="0"/>
          </a:p>
        </p:txBody>
      </p:sp>
      <p:sp>
        <p:nvSpPr>
          <p:cNvPr id="6" name="Content Placeholder 5"/>
          <p:cNvSpPr>
            <a:spLocks noGrp="1"/>
          </p:cNvSpPr>
          <p:nvPr>
            <p:ph idx="1"/>
          </p:nvPr>
        </p:nvSpPr>
        <p:spPr>
          <a:xfrm>
            <a:off x="1048974" y="2417823"/>
            <a:ext cx="7329341" cy="4373573"/>
          </a:xfrm>
        </p:spPr>
        <p:txBody>
          <a:bodyPr>
            <a:normAutofit fontScale="77500" lnSpcReduction="20000"/>
          </a:bodyPr>
          <a:lstStyle/>
          <a:p>
            <a:pPr marL="342900" indent="-342900" algn="just">
              <a:buFont typeface="Arial" panose="020B0604020202020204" pitchFamily="34" charset="0"/>
              <a:buChar char="•"/>
            </a:pPr>
            <a:r>
              <a:rPr lang="lv-LV" b="1" dirty="0"/>
              <a:t>Mērķauditorija</a:t>
            </a:r>
            <a:r>
              <a:rPr lang="lv-LV" dirty="0"/>
              <a:t> - uzņēmumi, kuru misija ir sniegt labumu sabiedrībai – atbalstīt un iesaistīt darba tirgū iedzīvotājus, kuri pakļauti nabadzības un sociālās atstumtības riskam, sakārtot vidi, kā arī citi uz sabiedrisko labumu vērsti </a:t>
            </a:r>
            <a:r>
              <a:rPr lang="lv-LV" dirty="0" smtClean="0"/>
              <a:t>mērķi</a:t>
            </a:r>
            <a:endParaRPr lang="lv-LV" dirty="0"/>
          </a:p>
          <a:p>
            <a:pPr marL="342900" indent="-342900" algn="just">
              <a:buFont typeface="Arial" panose="020B0604020202020204" pitchFamily="34" charset="0"/>
              <a:buChar char="•"/>
            </a:pPr>
            <a:r>
              <a:rPr lang="lv-LV" dirty="0"/>
              <a:t>Granta apmērs vienam uzņēmējdarbības projektam no 5 000 līdz 200 000 </a:t>
            </a:r>
            <a:r>
              <a:rPr lang="lv-LV" dirty="0" smtClean="0"/>
              <a:t>EUR</a:t>
            </a:r>
            <a:endParaRPr lang="lv-LV" dirty="0"/>
          </a:p>
          <a:p>
            <a:pPr marL="342900" indent="-342900" algn="just">
              <a:buFont typeface="Arial" panose="020B0604020202020204" pitchFamily="34" charset="0"/>
              <a:buChar char="•"/>
            </a:pPr>
            <a:r>
              <a:rPr lang="lv-LV" dirty="0"/>
              <a:t>Pieejams ES atbalsts 12 milj. EUR apmērā </a:t>
            </a:r>
          </a:p>
          <a:p>
            <a:pPr marL="342900" indent="-342900" algn="just">
              <a:buFont typeface="Arial" panose="020B0604020202020204" pitchFamily="34" charset="0"/>
              <a:buChar char="•"/>
            </a:pPr>
            <a:r>
              <a:rPr lang="lv-LV" dirty="0"/>
              <a:t>Paredzēts, ka granta finansējums būs pieejams vairāk nekā 200 projektiem </a:t>
            </a:r>
          </a:p>
          <a:p>
            <a:pPr marL="342900" indent="-342900" algn="just">
              <a:buFont typeface="Arial" panose="020B0604020202020204" pitchFamily="34" charset="0"/>
              <a:buChar char="•"/>
            </a:pPr>
            <a:r>
              <a:rPr lang="lv-LV" dirty="0"/>
              <a:t>Grantu var saņemt gan sociālās uzņēmējdarbības sākšanai, gan paplašināšanai </a:t>
            </a:r>
          </a:p>
          <a:p>
            <a:pPr marL="342900" indent="-342900" algn="just">
              <a:buFont typeface="Arial" panose="020B0604020202020204" pitchFamily="34" charset="0"/>
              <a:buChar char="•"/>
            </a:pPr>
            <a:r>
              <a:rPr lang="lv-LV" dirty="0"/>
              <a:t>Lai pieteiktos grantam, uzņēmumam jāatbilst sociālā uzņēmuma statusam, reģistrējoties sociālo uzņēmumu </a:t>
            </a:r>
            <a:r>
              <a:rPr lang="lv-LV" dirty="0" smtClean="0"/>
              <a:t>reģistrā</a:t>
            </a:r>
          </a:p>
          <a:p>
            <a:pPr marL="342900" indent="-342900">
              <a:buFont typeface="Arial" panose="020B0604020202020204" pitchFamily="34" charset="0"/>
              <a:buChar char="•"/>
            </a:pPr>
            <a:r>
              <a:rPr lang="lv-LV" dirty="0"/>
              <a:t>Sociālo uzņēmumu reģistrā ir reģistrējušies 44 uzņēmumi</a:t>
            </a:r>
          </a:p>
          <a:p>
            <a:pPr marL="342900" indent="-342900">
              <a:buFont typeface="Arial" panose="020B0604020202020204" pitchFamily="34" charset="0"/>
              <a:buChar char="•"/>
            </a:pPr>
            <a:r>
              <a:rPr lang="lv-LV" u="sng" dirty="0"/>
              <a:t>Kopumā iesniegti seši pieteikumi; no Latgales reģiona – pagaidām neviens</a:t>
            </a:r>
          </a:p>
          <a:p>
            <a:pPr marL="342900" indent="-342900">
              <a:buFont typeface="Arial" panose="020B0604020202020204" pitchFamily="34" charset="0"/>
              <a:buChar char="•"/>
            </a:pPr>
            <a:r>
              <a:rPr lang="lv-LV" dirty="0"/>
              <a:t>Interese Latgales reģionā ir samērā augsta – dienā tiek sniegtas </a:t>
            </a:r>
            <a:r>
              <a:rPr lang="lv-LV" dirty="0" smtClean="0"/>
              <a:t>aptuveni divas konsultācijas (ALTUM informācija)</a:t>
            </a:r>
            <a:endParaRPr lang="lv-LV" dirty="0"/>
          </a:p>
          <a:p>
            <a:pPr algn="just"/>
            <a:endParaRPr lang="en-US" dirty="0"/>
          </a:p>
        </p:txBody>
      </p:sp>
      <p:sp>
        <p:nvSpPr>
          <p:cNvPr id="4" name="Slide Number Placeholder 3"/>
          <p:cNvSpPr>
            <a:spLocks noGrp="1"/>
          </p:cNvSpPr>
          <p:nvPr>
            <p:ph type="sldNum" sz="quarter" idx="13"/>
          </p:nvPr>
        </p:nvSpPr>
        <p:spPr/>
        <p:txBody>
          <a:bodyPr/>
          <a:lstStyle/>
          <a:p>
            <a:pPr>
              <a:defRPr/>
            </a:pPr>
            <a:fld id="{487DEC8F-7A0D-4E94-8E3F-1D8DA75BECF7}" type="slidenum">
              <a:rPr lang="en-US" altLang="en-US" smtClean="0"/>
              <a:pPr>
                <a:defRPr/>
              </a:pPr>
              <a:t>6</a:t>
            </a:fld>
            <a:endParaRPr lang="en-US" altLang="en-US"/>
          </a:p>
        </p:txBody>
      </p:sp>
      <p:sp>
        <p:nvSpPr>
          <p:cNvPr id="7" name="Title 4"/>
          <p:cNvSpPr txBox="1">
            <a:spLocks/>
          </p:cNvSpPr>
          <p:nvPr/>
        </p:nvSpPr>
        <p:spPr bwMode="auto">
          <a:xfrm>
            <a:off x="849469" y="1749873"/>
            <a:ext cx="6688318" cy="1036642"/>
          </a:xfrm>
          <a:prstGeom prst="rect">
            <a:avLst/>
          </a:prstGeom>
          <a:noFill/>
          <a:ln w="9525">
            <a:noFill/>
            <a:miter lim="800000"/>
            <a:headEnd/>
            <a:tailEnd/>
          </a:ln>
        </p:spPr>
        <p:txBody>
          <a:bodyPr vert="horz" wrap="square" lIns="93957" tIns="46979" rIns="93957" bIns="46979" numCol="1" anchor="t"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altLang="en-US" sz="1800" dirty="0" smtClean="0"/>
              <a:t>Atbalsts sociālajai uzņēmējdarbībai </a:t>
            </a:r>
            <a:r>
              <a:rPr lang="lv-LV" altLang="en-US" sz="1400" b="0" dirty="0" smtClean="0"/>
              <a:t>(</a:t>
            </a:r>
            <a:r>
              <a:rPr lang="lv-LV" sz="1400" b="0" dirty="0" smtClean="0"/>
              <a:t>9.1.1.3. pasākums "Atbalsts sociālajai uzņēmējdarbībai")</a:t>
            </a:r>
            <a:endParaRPr lang="en-GB" sz="1400" b="0" dirty="0"/>
          </a:p>
        </p:txBody>
      </p:sp>
    </p:spTree>
    <p:extLst>
      <p:ext uri="{BB962C8B-B14F-4D97-AF65-F5344CB8AC3E}">
        <p14:creationId xmlns:p14="http://schemas.microsoft.com/office/powerpoint/2010/main" val="3562753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Izglītības un zinātnes ministrija</a:t>
            </a:r>
            <a:endParaRPr lang="lv-LV"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lv-LV" dirty="0" smtClean="0"/>
              <a:t>Plānota</a:t>
            </a:r>
            <a:r>
              <a:rPr lang="lv-LV" dirty="0" smtClean="0"/>
              <a:t> </a:t>
            </a:r>
            <a:r>
              <a:rPr lang="lv-LV" dirty="0" smtClean="0"/>
              <a:t>valsts pētījumu programma latviešu valodai, kuras ietvaros tiks iekļauta latgaliešu rakstu valodas izpēte</a:t>
            </a:r>
          </a:p>
          <a:p>
            <a:pPr marL="342900" indent="-342900">
              <a:buFont typeface="Arial" panose="020B0604020202020204" pitchFamily="34" charset="0"/>
              <a:buChar char="•"/>
            </a:pPr>
            <a:r>
              <a:rPr lang="lv-LV" dirty="0" smtClean="0"/>
              <a:t>Valsts pētījumu programmas «Letonika» turpinājumā tiks iekļauti Latgales vēstures un kultūras jautājumi</a:t>
            </a:r>
          </a:p>
          <a:p>
            <a:pPr marL="342900" indent="-342900">
              <a:buFont typeface="Arial" panose="020B0604020202020204" pitchFamily="34" charset="0"/>
              <a:buChar char="•"/>
            </a:pPr>
            <a:r>
              <a:rPr lang="lv-LV" dirty="0" smtClean="0"/>
              <a:t>Praktisko pētījumu aktivitātē ES struktūrfondos iespējams pieteikt ar Latgales kultūru, vēsturi, valodu saistītus pētījumus</a:t>
            </a:r>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7</a:t>
            </a:fld>
            <a:endParaRPr lang="en-US" altLang="en-US"/>
          </a:p>
        </p:txBody>
      </p:sp>
    </p:spTree>
    <p:extLst>
      <p:ext uri="{BB962C8B-B14F-4D97-AF65-F5344CB8AC3E}">
        <p14:creationId xmlns:p14="http://schemas.microsoft.com/office/powerpoint/2010/main" val="118113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34" y="2741813"/>
            <a:ext cx="6603077" cy="1165169"/>
          </a:xfrm>
        </p:spPr>
        <p:txBody>
          <a:bodyPr>
            <a:normAutofit/>
          </a:bodyPr>
          <a:lstStyle/>
          <a:p>
            <a:r>
              <a:rPr lang="lv-LV" sz="3600" dirty="0" smtClean="0"/>
              <a:t> II Citi nozaru pasākumi</a:t>
            </a:r>
            <a:endParaRPr lang="en-US" sz="3600"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8</a:t>
            </a:fld>
            <a:endParaRPr lang="en-US" altLang="en-US"/>
          </a:p>
        </p:txBody>
      </p:sp>
    </p:spTree>
    <p:extLst>
      <p:ext uri="{BB962C8B-B14F-4D97-AF65-F5344CB8AC3E}">
        <p14:creationId xmlns:p14="http://schemas.microsoft.com/office/powerpoint/2010/main" val="293104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Nozaru ministriju pasākumi: </a:t>
            </a:r>
            <a:r>
              <a:rPr lang="lv-LV" dirty="0" err="1" smtClean="0"/>
              <a:t>AiM</a:t>
            </a:r>
            <a:endParaRPr lang="lv-LV"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lv-LV" dirty="0"/>
              <a:t>Militārā poligona paplašināšana Daugavpils </a:t>
            </a:r>
            <a:r>
              <a:rPr lang="lv-LV" dirty="0" smtClean="0"/>
              <a:t>novadā</a:t>
            </a:r>
          </a:p>
          <a:p>
            <a:pPr marL="342900" indent="-342900">
              <a:buFont typeface="Arial" panose="020B0604020202020204" pitchFamily="34" charset="0"/>
              <a:buChar char="•"/>
            </a:pPr>
            <a:r>
              <a:rPr lang="lv-LV" dirty="0"/>
              <a:t>Zemessardzes bataljonu infrastruktūras pilnveidošana </a:t>
            </a:r>
            <a:r>
              <a:rPr lang="lv-LV" dirty="0" smtClean="0"/>
              <a:t>(</a:t>
            </a:r>
            <a:r>
              <a:rPr lang="lv-LV" dirty="0"/>
              <a:t>Rēzeknē, Daugavpilī un Preiļos</a:t>
            </a:r>
            <a:r>
              <a:rPr lang="lv-LV" dirty="0" smtClean="0"/>
              <a:t>)</a:t>
            </a:r>
          </a:p>
          <a:p>
            <a:pPr marL="342900" indent="-342900">
              <a:buFont typeface="Arial" panose="020B0604020202020204" pitchFamily="34" charset="0"/>
              <a:buChar char="•"/>
            </a:pPr>
            <a:r>
              <a:rPr lang="lv-LV" dirty="0"/>
              <a:t>Pastāvīgas Nacionālo bruņoto spēku profesionālā dienesta apakšvienības izveide Latgalē </a:t>
            </a:r>
            <a:endParaRPr lang="lv-LV" dirty="0">
              <a:latin typeface="Calibri" panose="020F0502020204030204" pitchFamily="34" charset="0"/>
              <a:ea typeface="Calibri" panose="020F0502020204030204" pitchFamily="34" charset="0"/>
              <a:cs typeface="Times New Roman" panose="02020603050405020304" pitchFamily="18" charset="0"/>
            </a:endParaRPr>
          </a:p>
          <a:p>
            <a:endParaRPr lang="lv-LV" dirty="0" smtClean="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F229E9C5-8B39-4643-9AC7-3CB70B82D6D0}" type="slidenum">
              <a:rPr lang="en-US" altLang="en-US" smtClean="0"/>
              <a:pPr>
                <a:defRPr/>
              </a:pPr>
              <a:t>9</a:t>
            </a:fld>
            <a:endParaRPr lang="en-US" altLang="en-US"/>
          </a:p>
        </p:txBody>
      </p:sp>
    </p:spTree>
    <p:extLst>
      <p:ext uri="{BB962C8B-B14F-4D97-AF65-F5344CB8AC3E}">
        <p14:creationId xmlns:p14="http://schemas.microsoft.com/office/powerpoint/2010/main" val="200265315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1543</TotalTime>
  <Words>2090</Words>
  <Application>Microsoft Office PowerPoint</Application>
  <PresentationFormat>On-screen Show (4:3)</PresentationFormat>
  <Paragraphs>164</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89_Prezentacija_templateLV</vt:lpstr>
      <vt:lpstr>Rīcības plāns Latgales reģiona izaugsmei 2018-2021 </vt:lpstr>
      <vt:lpstr>PowerPoint Presentation</vt:lpstr>
      <vt:lpstr>Citu ministriju pasākumi</vt:lpstr>
      <vt:lpstr> I Kultūra&amp;Sociālais</vt:lpstr>
      <vt:lpstr>Kultūras ministrija</vt:lpstr>
      <vt:lpstr>Labklājības ministrija</vt:lpstr>
      <vt:lpstr>Izglītības un zinātnes ministrija</vt:lpstr>
      <vt:lpstr> II Citi nozaru pasākumi</vt:lpstr>
      <vt:lpstr>Nozaru ministriju pasākumi: AiM</vt:lpstr>
      <vt:lpstr>Nozaru ministriju pasākumi: ĀM</vt:lpstr>
      <vt:lpstr>Nozaru ministriju pasākumi: EM</vt:lpstr>
      <vt:lpstr>Nozaru ministriju pasākumi: FM</vt:lpstr>
      <vt:lpstr>Nozaru ministriju pasākumi: IeM</vt:lpstr>
      <vt:lpstr>Nozaru ministriju pasākumi: SM</vt:lpstr>
      <vt:lpstr>Nozaru ministriju pasākumi: VM</vt:lpstr>
      <vt:lpstr>Nozaru ministriju pasākumi: ZM</vt:lpstr>
      <vt:lpstr>PowerPoint Presentation</vt:lpstr>
      <vt:lpstr>Pamatprincipi pasākumu iekļaušanai Rīcības plānā</vt:lpstr>
      <vt:lpstr>Plānā paredzētie pasākumi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User1</cp:lastModifiedBy>
  <cp:revision>271</cp:revision>
  <cp:lastPrinted>2017-06-16T05:28:13Z</cp:lastPrinted>
  <dcterms:created xsi:type="dcterms:W3CDTF">2014-11-20T14:46:47Z</dcterms:created>
  <dcterms:modified xsi:type="dcterms:W3CDTF">2017-12-13T07:21:20Z</dcterms:modified>
</cp:coreProperties>
</file>